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58" r:id="rId4"/>
    <p:sldId id="275" r:id="rId5"/>
    <p:sldId id="276" r:id="rId6"/>
    <p:sldId id="277" r:id="rId7"/>
    <p:sldId id="259" r:id="rId8"/>
    <p:sldId id="260" r:id="rId9"/>
    <p:sldId id="261" r:id="rId10"/>
    <p:sldId id="263" r:id="rId11"/>
    <p:sldId id="264" r:id="rId12"/>
    <p:sldId id="265" r:id="rId13"/>
    <p:sldId id="267" r:id="rId14"/>
    <p:sldId id="274" r:id="rId15"/>
    <p:sldId id="266" r:id="rId16"/>
    <p:sldId id="278" r:id="rId17"/>
    <p:sldId id="268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07C08-96FD-4263-BF11-22A9BD2858F9}" type="datetimeFigureOut">
              <a:rPr lang="ru-RU" smtClean="0"/>
              <a:pPr/>
              <a:t>20.06.2016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6CD1A-4791-44DA-AFDC-429955134E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6CD1A-4791-44DA-AFDC-429955134EA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6CD1A-4791-44DA-AFDC-429955134EA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DB733-285C-426B-AF54-440B58BA220B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81C-A8B0-4723-B678-3F05F2B15514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8746-619C-4FDB-85C6-1A13AFA12921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DCAB-877C-4B6C-9819-9FBB4A2D3184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C7CE-B1D8-4221-BA64-8C441F2AF965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34BE-AA94-4EE5-B07C-96551A939D35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FEB-F7E7-44AF-BE79-D0549E26A6DE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6E06-F878-4A39-8CDF-D776D8300593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DF1F2-E850-411F-AA80-ABB5CAC7789F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16946-0FB7-4D69-B199-4C80F05E8946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134C-841B-44A9-AFF4-F0BD323E5F6F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6C269-2BB8-4552-91CC-B74792DDBCA4}" type="datetime1">
              <a:rPr lang="ru-RU" smtClean="0"/>
              <a:pPr/>
              <a:t>20.06.2016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8C878-9141-42FE-80C3-ACD043D328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07167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метода обнаружения координат источника имитационной помехи.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8001056" cy="150019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Охлюев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О.А.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ЭР-25-10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 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Болденков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Е.Н.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НАП, как объект воздействия имитационной помехи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того чтобы сформировать сигнал имитационной помехи требуется: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сформировать сигналы, по структуре повторяющие, сигналы спутника;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согласовать параметры имитационных сигналов между собой;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параметры имитационных сигналов в начальный момент времени должны быть согласованы с сигналом приходящим на НАП со спутника.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10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 определения координат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1265" name="Group 1"/>
          <p:cNvGrpSpPr>
            <a:grpSpLocks noChangeAspect="1"/>
          </p:cNvGrpSpPr>
          <p:nvPr/>
        </p:nvGrpSpPr>
        <p:grpSpPr bwMode="auto">
          <a:xfrm>
            <a:off x="1571604" y="1643050"/>
            <a:ext cx="6188733" cy="3357586"/>
            <a:chOff x="2361" y="887"/>
            <a:chExt cx="7200" cy="3907"/>
          </a:xfrm>
        </p:grpSpPr>
        <p:sp>
          <p:nvSpPr>
            <p:cNvPr id="11290" name="AutoShape 26"/>
            <p:cNvSpPr>
              <a:spLocks noChangeAspect="1" noChangeArrowheads="1" noTextEdit="1"/>
            </p:cNvSpPr>
            <p:nvPr/>
          </p:nvSpPr>
          <p:spPr bwMode="auto">
            <a:xfrm>
              <a:off x="2361" y="887"/>
              <a:ext cx="7200" cy="390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5687" y="2703"/>
              <a:ext cx="258" cy="270"/>
            </a:xfrm>
            <a:prstGeom prst="rect">
              <a:avLst/>
            </a:prstGeom>
            <a:solidFill>
              <a:srgbClr val="9BBB59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8" name="AutoShape 24"/>
            <p:cNvSpPr>
              <a:spLocks noChangeShapeType="1"/>
            </p:cNvSpPr>
            <p:nvPr/>
          </p:nvSpPr>
          <p:spPr bwMode="auto">
            <a:xfrm flipH="1" flipV="1">
              <a:off x="5970" y="2838"/>
              <a:ext cx="1967" cy="129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7" name="Oval 23"/>
            <p:cNvSpPr>
              <a:spLocks noChangeArrowheads="1"/>
            </p:cNvSpPr>
            <p:nvPr/>
          </p:nvSpPr>
          <p:spPr bwMode="auto">
            <a:xfrm>
              <a:off x="7937" y="4137"/>
              <a:ext cx="207" cy="196"/>
            </a:xfrm>
            <a:prstGeom prst="ellipse">
              <a:avLst/>
            </a:prstGeom>
            <a:solidFill>
              <a:srgbClr val="4F81B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6" name="Oval 22"/>
            <p:cNvSpPr>
              <a:spLocks noChangeArrowheads="1"/>
            </p:cNvSpPr>
            <p:nvPr/>
          </p:nvSpPr>
          <p:spPr bwMode="auto">
            <a:xfrm>
              <a:off x="7926" y="1059"/>
              <a:ext cx="208" cy="197"/>
            </a:xfrm>
            <a:prstGeom prst="ellipse">
              <a:avLst/>
            </a:prstGeom>
            <a:solidFill>
              <a:srgbClr val="4F81B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5" name="Oval 21"/>
            <p:cNvSpPr>
              <a:spLocks noChangeArrowheads="1"/>
            </p:cNvSpPr>
            <p:nvPr/>
          </p:nvSpPr>
          <p:spPr bwMode="auto">
            <a:xfrm>
              <a:off x="3194" y="1059"/>
              <a:ext cx="208" cy="197"/>
            </a:xfrm>
            <a:prstGeom prst="ellipse">
              <a:avLst/>
            </a:prstGeom>
            <a:solidFill>
              <a:srgbClr val="4F81B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4" name="Oval 20"/>
            <p:cNvSpPr>
              <a:spLocks noChangeArrowheads="1"/>
            </p:cNvSpPr>
            <p:nvPr/>
          </p:nvSpPr>
          <p:spPr bwMode="auto">
            <a:xfrm>
              <a:off x="3277" y="4136"/>
              <a:ext cx="207" cy="197"/>
            </a:xfrm>
            <a:prstGeom prst="ellipse">
              <a:avLst/>
            </a:prstGeom>
            <a:solidFill>
              <a:srgbClr val="4F81B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3" name="AutoShape 19"/>
            <p:cNvSpPr>
              <a:spLocks noChangeShapeType="1"/>
            </p:cNvSpPr>
            <p:nvPr/>
          </p:nvSpPr>
          <p:spPr bwMode="auto">
            <a:xfrm flipV="1">
              <a:off x="3454" y="2998"/>
              <a:ext cx="2362" cy="114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2" name="AutoShape 18"/>
            <p:cNvSpPr>
              <a:spLocks noChangeShapeType="1"/>
            </p:cNvSpPr>
            <p:nvPr/>
          </p:nvSpPr>
          <p:spPr bwMode="auto">
            <a:xfrm>
              <a:off x="3371" y="1252"/>
              <a:ext cx="2291" cy="158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1" name="AutoShape 17"/>
            <p:cNvSpPr>
              <a:spLocks noChangeShapeType="1"/>
            </p:cNvSpPr>
            <p:nvPr/>
          </p:nvSpPr>
          <p:spPr bwMode="auto">
            <a:xfrm flipH="1">
              <a:off x="5816" y="1252"/>
              <a:ext cx="2141" cy="14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2491" y="4333"/>
              <a:ext cx="786" cy="3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НС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8144" y="4425"/>
              <a:ext cx="788" cy="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НС4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8264" y="1025"/>
              <a:ext cx="862" cy="3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НС3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2629" y="1428"/>
              <a:ext cx="742" cy="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НС1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AutoShape 12"/>
            <p:cNvSpPr>
              <a:spLocks noChangeArrowheads="1"/>
            </p:cNvSpPr>
            <p:nvPr/>
          </p:nvSpPr>
          <p:spPr bwMode="auto">
            <a:xfrm>
              <a:off x="4001" y="2210"/>
              <a:ext cx="358" cy="392"/>
            </a:xfrm>
            <a:prstGeom prst="triangle">
              <a:avLst>
                <a:gd name="adj" fmla="val 50000"/>
              </a:avLst>
            </a:prstGeom>
            <a:solidFill>
              <a:srgbClr val="F79646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974706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5" name="AutoShape 11"/>
            <p:cNvSpPr>
              <a:spLocks noChangeArrowheads="1"/>
            </p:cNvSpPr>
            <p:nvPr/>
          </p:nvSpPr>
          <p:spPr bwMode="auto">
            <a:xfrm>
              <a:off x="5662" y="3844"/>
              <a:ext cx="358" cy="393"/>
            </a:xfrm>
            <a:prstGeom prst="triangle">
              <a:avLst>
                <a:gd name="adj" fmla="val 50000"/>
              </a:avLst>
            </a:prstGeom>
            <a:solidFill>
              <a:srgbClr val="F79646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974706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4" name="AutoShape 10"/>
            <p:cNvSpPr>
              <a:spLocks noChangeArrowheads="1"/>
            </p:cNvSpPr>
            <p:nvPr/>
          </p:nvSpPr>
          <p:spPr bwMode="auto">
            <a:xfrm>
              <a:off x="7068" y="2446"/>
              <a:ext cx="358" cy="392"/>
            </a:xfrm>
            <a:prstGeom prst="triangle">
              <a:avLst>
                <a:gd name="adj" fmla="val 50000"/>
              </a:avLst>
            </a:prstGeom>
            <a:solidFill>
              <a:srgbClr val="F79646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974706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3" name="AutoShape 9"/>
            <p:cNvSpPr>
              <a:spLocks noChangeArrowheads="1"/>
            </p:cNvSpPr>
            <p:nvPr/>
          </p:nvSpPr>
          <p:spPr bwMode="auto">
            <a:xfrm>
              <a:off x="5612" y="1256"/>
              <a:ext cx="358" cy="391"/>
            </a:xfrm>
            <a:prstGeom prst="triangle">
              <a:avLst>
                <a:gd name="adj" fmla="val 50000"/>
              </a:avLst>
            </a:prstGeom>
            <a:solidFill>
              <a:srgbClr val="F79646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974706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3681" y="2703"/>
              <a:ext cx="742" cy="3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КС1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5602" y="4378"/>
              <a:ext cx="742" cy="3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КС2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7522" y="2601"/>
              <a:ext cx="742" cy="3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КС3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5384" y="1797"/>
              <a:ext cx="742" cy="3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КС4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11</a:t>
            </a:fld>
            <a:endParaRPr lang="ru-RU" sz="2000" dirty="0">
              <a:solidFill>
                <a:schemeClr val="tx1"/>
              </a:solidFill>
            </a:endParaRPr>
          </a:p>
        </p:txBody>
      </p:sp>
      <p:cxnSp>
        <p:nvCxnSpPr>
          <p:cNvPr id="46" name="Прямая со стрелкой 45"/>
          <p:cNvCxnSpPr>
            <a:stCxn id="11286" idx="2"/>
            <a:endCxn id="11273" idx="5"/>
          </p:cNvCxnSpPr>
          <p:nvPr/>
        </p:nvCxnSpPr>
        <p:spPr>
          <a:xfrm rot="10800000" flipV="1">
            <a:off x="4596779" y="1875512"/>
            <a:ext cx="1758201" cy="252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11286" idx="4"/>
          </p:cNvCxnSpPr>
          <p:nvPr/>
        </p:nvCxnSpPr>
        <p:spPr>
          <a:xfrm rot="5400000">
            <a:off x="5571259" y="2246785"/>
            <a:ext cx="1159739" cy="586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stCxn id="11286" idx="3"/>
            <a:endCxn id="11276" idx="5"/>
          </p:cNvCxnSpPr>
          <p:nvPr/>
        </p:nvCxnSpPr>
        <p:spPr>
          <a:xfrm rot="5400000">
            <a:off x="4290068" y="857349"/>
            <a:ext cx="1013077" cy="31691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stCxn id="11286" idx="4"/>
            <a:endCxn id="11275" idx="5"/>
          </p:cNvCxnSpPr>
          <p:nvPr/>
        </p:nvCxnSpPr>
        <p:spPr>
          <a:xfrm rot="5400000">
            <a:off x="4345596" y="2254320"/>
            <a:ext cx="2392936" cy="18046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 определения координат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28596" y="4643446"/>
            <a:ext cx="8229600" cy="57150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Модель сигналов принимаемые в точках КС: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12</a:t>
            </a:fld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771530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5214950"/>
            <a:ext cx="807249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 определения координат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00108"/>
            <a:ext cx="685808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714884"/>
            <a:ext cx="421484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Содержимое 2"/>
          <p:cNvSpPr txBox="1">
            <a:spLocks/>
          </p:cNvSpPr>
          <p:nvPr/>
        </p:nvSpPr>
        <p:spPr>
          <a:xfrm>
            <a:off x="0" y="3857628"/>
            <a:ext cx="8643998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Результат решения НЗ в одной из КС: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13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определения координат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14282" y="1500174"/>
            <a:ext cx="8643998" cy="64294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Входные данные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навигационной задачи, для определении координаты источника имитационной помехи: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0" y="2214554"/>
            <a:ext cx="864399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Вектор измерений дальностей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86058"/>
            <a:ext cx="642942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0" y="3643314"/>
            <a:ext cx="8643998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Координаты опорных точек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286256"/>
            <a:ext cx="2071702" cy="905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4357694"/>
            <a:ext cx="185738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4429132"/>
            <a:ext cx="2214578" cy="782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14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определения координат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Определить положения КС.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Решить навигационную задачу по принятому (имитационному) сигналу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вычисления координат источника повторно решить навигационную задачу относительно КС.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15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Имитационное моделирование</a:t>
            </a:r>
            <a:endParaRPr lang="ru-RU" dirty="0"/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16</a:t>
            </a:fld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145" name="Group 1"/>
          <p:cNvGrpSpPr>
            <a:grpSpLocks noChangeAspect="1"/>
          </p:cNvGrpSpPr>
          <p:nvPr/>
        </p:nvGrpSpPr>
        <p:grpSpPr bwMode="auto">
          <a:xfrm>
            <a:off x="1000100" y="1169934"/>
            <a:ext cx="7000924" cy="5456268"/>
            <a:chOff x="2357" y="1895"/>
            <a:chExt cx="7200" cy="8367"/>
          </a:xfrm>
        </p:grpSpPr>
        <p:sp>
          <p:nvSpPr>
            <p:cNvPr id="6167" name="AutoShape 23"/>
            <p:cNvSpPr>
              <a:spLocks noChangeAspect="1" noChangeArrowheads="1" noTextEdit="1"/>
            </p:cNvSpPr>
            <p:nvPr/>
          </p:nvSpPr>
          <p:spPr bwMode="auto">
            <a:xfrm>
              <a:off x="2357" y="1895"/>
              <a:ext cx="7200" cy="836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66" name="Text Box 22"/>
            <p:cNvSpPr txBox="1">
              <a:spLocks noChangeArrowheads="1"/>
            </p:cNvSpPr>
            <p:nvPr/>
          </p:nvSpPr>
          <p:spPr bwMode="auto">
            <a:xfrm>
              <a:off x="4314" y="2111"/>
              <a:ext cx="3127" cy="3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Формирование координат спутников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5" name="Text Box 21"/>
            <p:cNvSpPr txBox="1">
              <a:spLocks noChangeArrowheads="1"/>
            </p:cNvSpPr>
            <p:nvPr/>
          </p:nvSpPr>
          <p:spPr bwMode="auto">
            <a:xfrm>
              <a:off x="5104" y="8658"/>
              <a:ext cx="1647" cy="11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Расчет дальностей до имитируемой точки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4" name="Text Box 20"/>
            <p:cNvSpPr txBox="1">
              <a:spLocks noChangeArrowheads="1"/>
            </p:cNvSpPr>
            <p:nvPr/>
          </p:nvSpPr>
          <p:spPr bwMode="auto">
            <a:xfrm>
              <a:off x="5036" y="6611"/>
              <a:ext cx="1715" cy="379"/>
            </a:xfrm>
            <a:prstGeom prst="rect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Модель сигнала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3" name="Text Box 19"/>
            <p:cNvSpPr txBox="1">
              <a:spLocks noChangeArrowheads="1"/>
            </p:cNvSpPr>
            <p:nvPr/>
          </p:nvSpPr>
          <p:spPr bwMode="auto">
            <a:xfrm>
              <a:off x="5104" y="8068"/>
              <a:ext cx="1647" cy="590"/>
            </a:xfrm>
            <a:prstGeom prst="rect">
              <a:avLst/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Модель имитатора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2" name="Text Box 18"/>
            <p:cNvSpPr txBox="1">
              <a:spLocks noChangeArrowheads="1"/>
            </p:cNvSpPr>
            <p:nvPr/>
          </p:nvSpPr>
          <p:spPr bwMode="auto">
            <a:xfrm>
              <a:off x="2576" y="5040"/>
              <a:ext cx="3130" cy="360"/>
            </a:xfrm>
            <a:prstGeom prst="rect">
              <a:avLst/>
            </a:prstGeom>
            <a:solidFill>
              <a:srgbClr val="9BBB59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Модель навигационного приемника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auto">
            <a:xfrm>
              <a:off x="5204" y="2446"/>
              <a:ext cx="1280" cy="456"/>
            </a:xfrm>
            <a:prstGeom prst="rect">
              <a:avLst/>
            </a:prstGeom>
            <a:solidFill>
              <a:srgbClr val="4F81BD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sputnikkor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7059" y="2511"/>
              <a:ext cx="1012" cy="33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TLE ФАЙЛ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9" name="AutoShape 15"/>
            <p:cNvSpPr>
              <a:spLocks noChangeShapeType="1"/>
            </p:cNvSpPr>
            <p:nvPr/>
          </p:nvSpPr>
          <p:spPr bwMode="auto">
            <a:xfrm flipH="1">
              <a:off x="6518" y="2679"/>
              <a:ext cx="541" cy="1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3906" y="4705"/>
              <a:ext cx="620" cy="3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НАП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7" name="Text Box 13"/>
            <p:cNvSpPr txBox="1">
              <a:spLocks noChangeArrowheads="1"/>
            </p:cNvSpPr>
            <p:nvPr/>
          </p:nvSpPr>
          <p:spPr bwMode="auto">
            <a:xfrm>
              <a:off x="7218" y="4463"/>
              <a:ext cx="1459" cy="5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Контрольные станции 1-4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6297" y="5040"/>
              <a:ext cx="3131" cy="413"/>
            </a:xfrm>
            <a:prstGeom prst="rect">
              <a:avLst/>
            </a:prstGeom>
            <a:solidFill>
              <a:srgbClr val="9BBB59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Модель навигационного приемника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4980" y="3760"/>
              <a:ext cx="1716" cy="379"/>
            </a:xfrm>
            <a:prstGeom prst="rect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Модель сигнала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4674" y="3159"/>
              <a:ext cx="2323" cy="3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Расчет дальностей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3" name="AutoShape 9"/>
            <p:cNvSpPr>
              <a:spLocks noChangeShapeType="1"/>
            </p:cNvSpPr>
            <p:nvPr/>
          </p:nvSpPr>
          <p:spPr bwMode="auto">
            <a:xfrm flipH="1">
              <a:off x="5836" y="2927"/>
              <a:ext cx="8" cy="23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52" name="AutoShape 8"/>
            <p:cNvSpPr>
              <a:spLocks noChangeShapeType="1"/>
            </p:cNvSpPr>
            <p:nvPr/>
          </p:nvSpPr>
          <p:spPr bwMode="auto">
            <a:xfrm>
              <a:off x="5836" y="3494"/>
              <a:ext cx="2" cy="26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51" name="AutoShape 7"/>
            <p:cNvSpPr>
              <a:spLocks noChangeShapeType="1"/>
            </p:cNvSpPr>
            <p:nvPr/>
          </p:nvSpPr>
          <p:spPr bwMode="auto">
            <a:xfrm flipH="1">
              <a:off x="4216" y="4139"/>
              <a:ext cx="1622" cy="566"/>
            </a:xfrm>
            <a:prstGeom prst="straightConnector1">
              <a:avLst/>
            </a:prstGeom>
            <a:noFill/>
            <a:ln w="38100">
              <a:solidFill>
                <a:srgbClr val="95B3D7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50" name="AutoShape 6"/>
            <p:cNvSpPr>
              <a:spLocks noChangeArrowheads="1"/>
            </p:cNvSpPr>
            <p:nvPr/>
          </p:nvSpPr>
          <p:spPr bwMode="auto">
            <a:xfrm flipH="1">
              <a:off x="5770" y="6990"/>
              <a:ext cx="220" cy="1078"/>
            </a:xfrm>
            <a:prstGeom prst="upArrow">
              <a:avLst>
                <a:gd name="adj1" fmla="val 50000"/>
                <a:gd name="adj2" fmla="val 122500"/>
              </a:avLst>
            </a:prstGeom>
            <a:gradFill rotWithShape="0">
              <a:gsLst>
                <a:gs pos="0">
                  <a:srgbClr val="666666"/>
                </a:gs>
                <a:gs pos="50000">
                  <a:srgbClr val="000000"/>
                </a:gs>
                <a:gs pos="100000">
                  <a:srgbClr val="666666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/>
              </a:outerShdw>
            </a:effectLst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49" name="AutoShape 5"/>
            <p:cNvSpPr>
              <a:spLocks noChangeArrowheads="1"/>
            </p:cNvSpPr>
            <p:nvPr/>
          </p:nvSpPr>
          <p:spPr bwMode="auto">
            <a:xfrm>
              <a:off x="5776" y="2927"/>
              <a:ext cx="117" cy="247"/>
            </a:xfrm>
            <a:prstGeom prst="downArrow">
              <a:avLst>
                <a:gd name="adj1" fmla="val 50000"/>
                <a:gd name="adj2" fmla="val 52778"/>
              </a:avLst>
            </a:prstGeom>
            <a:gradFill rotWithShape="0">
              <a:gsLst>
                <a:gs pos="0">
                  <a:srgbClr val="95B3D7"/>
                </a:gs>
                <a:gs pos="50000">
                  <a:srgbClr val="4F81BD"/>
                </a:gs>
                <a:gs pos="100000">
                  <a:srgbClr val="95B3D7"/>
                </a:gs>
              </a:gsLst>
              <a:lin ang="5400000" scaled="1"/>
            </a:gradFill>
            <a:ln w="12700">
              <a:solidFill>
                <a:srgbClr val="4F81B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/>
              </a:outerShdw>
            </a:effectLst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48" name="AutoShape 4"/>
            <p:cNvSpPr>
              <a:spLocks noChangeShapeType="1"/>
            </p:cNvSpPr>
            <p:nvPr/>
          </p:nvSpPr>
          <p:spPr bwMode="auto">
            <a:xfrm>
              <a:off x="5838" y="4139"/>
              <a:ext cx="2110" cy="324"/>
            </a:xfrm>
            <a:prstGeom prst="straightConnector1">
              <a:avLst/>
            </a:prstGeom>
            <a:noFill/>
            <a:ln w="38100">
              <a:solidFill>
                <a:srgbClr val="95B3D7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47" name="AutoShape 3"/>
            <p:cNvSpPr>
              <a:spLocks noChangeShapeType="1"/>
            </p:cNvSpPr>
            <p:nvPr/>
          </p:nvSpPr>
          <p:spPr bwMode="auto">
            <a:xfrm flipH="1" flipV="1">
              <a:off x="4141" y="5424"/>
              <a:ext cx="1752" cy="1187"/>
            </a:xfrm>
            <a:prstGeom prst="straightConnector1">
              <a:avLst/>
            </a:prstGeom>
            <a:noFill/>
            <a:ln w="38100">
              <a:solidFill>
                <a:srgbClr val="95B3D7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46" name="AutoShape 2"/>
            <p:cNvSpPr>
              <a:spLocks noChangeShapeType="1"/>
            </p:cNvSpPr>
            <p:nvPr/>
          </p:nvSpPr>
          <p:spPr bwMode="auto">
            <a:xfrm flipV="1">
              <a:off x="5893" y="5477"/>
              <a:ext cx="1969" cy="1134"/>
            </a:xfrm>
            <a:prstGeom prst="straightConnector1">
              <a:avLst/>
            </a:prstGeom>
            <a:noFill/>
            <a:ln w="38100">
              <a:solidFill>
                <a:srgbClr val="95B3D7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Иллюстрация работы модели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17</a:t>
            </a:fld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5" name="Picture 2" descr="F:\реализация алгоритма\Animation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8786842" cy="485778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28596" y="1000108"/>
            <a:ext cx="492443" cy="385765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Координаты по оси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5040159" y="4486311"/>
            <a:ext cx="492443" cy="385765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Координаты по оси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моделирования</a:t>
            </a:r>
            <a:endParaRPr lang="ru-RU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357298"/>
            <a:ext cx="750099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18</a:t>
            </a:fld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857364"/>
            <a:ext cx="492443" cy="2661756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р. геом.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(М)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r>
              <a:rPr lang="ru-RU" dirty="0" smtClean="0"/>
              <a:t>Результаты моделирования</a:t>
            </a:r>
            <a:endParaRPr lang="ru-RU" dirty="0"/>
          </a:p>
        </p:txBody>
      </p:sp>
      <p:pic>
        <p:nvPicPr>
          <p:cNvPr id="4" name="Содержимое 3" descr="2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642918"/>
            <a:ext cx="835824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19</a:t>
            </a:fld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1142984"/>
            <a:ext cx="400110" cy="583646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(М)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4937143" y="2705771"/>
            <a:ext cx="492443" cy="1491913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q,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дБГц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Пользователь\Desktop\untitl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714752"/>
            <a:ext cx="8572528" cy="271464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 rot="5400000">
            <a:off x="4544426" y="5028210"/>
            <a:ext cx="430887" cy="2661756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р. геом.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отк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(М)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472" y="2285992"/>
            <a:ext cx="400110" cy="385765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Количество экспериментов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0" y="0"/>
            <a:ext cx="430887" cy="2661756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р. геом.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отк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(М)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Типы исследуемых помех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2471742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силовые»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шумоподобные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помехи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помех: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дезорганизующие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помехи;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перенацеливающие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35004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Методы борьбы.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0" y="4429132"/>
            <a:ext cx="8872510" cy="2071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 algn="just">
              <a:spcBef>
                <a:spcPct val="20000"/>
              </a:spcBef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Повышение помехоустойчивости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навигационной аппаратуры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lvl="0" indent="-514350" algn="just">
              <a:spcBef>
                <a:spcPct val="20000"/>
              </a:spcBef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Организационно-правовые методы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2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по работе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928802"/>
            <a:ext cx="8229600" cy="3786214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 НАП, как объект воздействия имитационной помехи.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 2.</a:t>
            </a:r>
            <a:r>
              <a:rPr lang="en-US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Разработан метод определения координат источника имитационной помехи.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20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 и задачи работы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928670"/>
            <a:ext cx="8229600" cy="147160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Целью работы является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 метода обнаружения координат источника имитационной помехи.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2357430"/>
            <a:ext cx="8229600" cy="407196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/>
            <a:r>
              <a:rPr lang="ru-RU" sz="3200" dirty="0"/>
              <a:t>1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Изучить принцип действия имитационных помех.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2. Провести анализ СРНС, как объекта воздействия имитационной помехи.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3. Разработать метод определения координат источника имитационной помехи.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4. Создать имитационную модель разработанного алгоритма на ЭВМ.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5. Провести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имитационное моделирование разработанного алгоритма и оценить точность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координат источника помех.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3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НАП, как объект воздействия имитационной помехи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3" name="Picture 5" descr="C:\Users\Пользователь\Desktop\Маг\презентация\принцип действия приемника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00174"/>
            <a:ext cx="7802563" cy="4381500"/>
          </a:xfrm>
          <a:prstGeom prst="rect">
            <a:avLst/>
          </a:prstGeom>
          <a:noFill/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428596" y="5500702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Прием навигационного сигнала 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4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НАП, как объект воздействия имитационной помехи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C:\Users\Пользователь\Desktop\Маг\презентация\принцип действия приемника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7802562" cy="421484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72066" y="3500438"/>
            <a:ext cx="714380" cy="7143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5357826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Включение имитатора сигнала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5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НАП, как объект воздействия имитационной помехи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18" name="Picture 2" descr="C:\Users\Пользователь\Desktop\Маг\презентация\принцип действия приемника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7802562" cy="4286280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5357826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Результат работы имитатора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6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НАП, как объект воздействия имитационной помехи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5857892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Функциональная схема приемника с двухэтапной обработкой сигнала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71702" y="1571625"/>
            <a:ext cx="7400597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7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НАП, как объект воздействия имитационной помехи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466" name="Rectangle 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4424" name="Group 88"/>
          <p:cNvGrpSpPr>
            <a:grpSpLocks noChangeAspect="1"/>
          </p:cNvGrpSpPr>
          <p:nvPr/>
        </p:nvGrpSpPr>
        <p:grpSpPr bwMode="auto">
          <a:xfrm>
            <a:off x="928662" y="1214422"/>
            <a:ext cx="7000924" cy="4714908"/>
            <a:chOff x="2362" y="8407"/>
            <a:chExt cx="7200" cy="7958"/>
          </a:xfrm>
        </p:grpSpPr>
        <p:sp>
          <p:nvSpPr>
            <p:cNvPr id="14465" name="AutoShape 129"/>
            <p:cNvSpPr>
              <a:spLocks noChangeAspect="1" noChangeArrowheads="1" noTextEdit="1"/>
            </p:cNvSpPr>
            <p:nvPr/>
          </p:nvSpPr>
          <p:spPr bwMode="auto">
            <a:xfrm>
              <a:off x="2362" y="8407"/>
              <a:ext cx="7200" cy="795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64" name="AutoShape 128"/>
            <p:cNvSpPr>
              <a:spLocks noChangeShapeType="1"/>
            </p:cNvSpPr>
            <p:nvPr/>
          </p:nvSpPr>
          <p:spPr bwMode="auto">
            <a:xfrm flipH="1" flipV="1">
              <a:off x="2604" y="8622"/>
              <a:ext cx="11" cy="715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63" name="AutoShape 127"/>
            <p:cNvSpPr>
              <a:spLocks noChangeShapeType="1"/>
            </p:cNvSpPr>
            <p:nvPr/>
          </p:nvSpPr>
          <p:spPr bwMode="auto">
            <a:xfrm>
              <a:off x="2615" y="12211"/>
              <a:ext cx="661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62" name="AutoShape 126"/>
            <p:cNvSpPr>
              <a:spLocks noChangeShapeType="1"/>
            </p:cNvSpPr>
            <p:nvPr/>
          </p:nvSpPr>
          <p:spPr bwMode="auto">
            <a:xfrm flipV="1">
              <a:off x="3660" y="10170"/>
              <a:ext cx="700" cy="17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61" name="AutoShape 125"/>
            <p:cNvSpPr>
              <a:spLocks noChangeShapeType="1"/>
            </p:cNvSpPr>
            <p:nvPr/>
          </p:nvSpPr>
          <p:spPr bwMode="auto">
            <a:xfrm>
              <a:off x="4360" y="10170"/>
              <a:ext cx="762" cy="17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60" name="AutoShape 124"/>
            <p:cNvSpPr>
              <a:spLocks noChangeShapeType="1"/>
            </p:cNvSpPr>
            <p:nvPr/>
          </p:nvSpPr>
          <p:spPr bwMode="auto">
            <a:xfrm>
              <a:off x="5122" y="11940"/>
              <a:ext cx="410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9" name="AutoShape 123"/>
            <p:cNvSpPr>
              <a:spLocks noChangeShapeType="1"/>
            </p:cNvSpPr>
            <p:nvPr/>
          </p:nvSpPr>
          <p:spPr bwMode="auto">
            <a:xfrm flipH="1" flipV="1">
              <a:off x="2615" y="11940"/>
              <a:ext cx="104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8" name="AutoShape 122"/>
            <p:cNvSpPr>
              <a:spLocks noChangeShapeType="1"/>
            </p:cNvSpPr>
            <p:nvPr/>
          </p:nvSpPr>
          <p:spPr bwMode="auto">
            <a:xfrm flipV="1">
              <a:off x="7444" y="9063"/>
              <a:ext cx="492" cy="2126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7" name="AutoShape 121"/>
            <p:cNvSpPr>
              <a:spLocks noChangeShapeType="1"/>
            </p:cNvSpPr>
            <p:nvPr/>
          </p:nvSpPr>
          <p:spPr bwMode="auto">
            <a:xfrm>
              <a:off x="7936" y="9061"/>
              <a:ext cx="516" cy="2125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6" name="Text Box 120"/>
            <p:cNvSpPr txBox="1">
              <a:spLocks noChangeArrowheads="1"/>
            </p:cNvSpPr>
            <p:nvPr/>
          </p:nvSpPr>
          <p:spPr bwMode="auto">
            <a:xfrm>
              <a:off x="2701" y="8499"/>
              <a:ext cx="749" cy="3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ДбГц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55" name="AutoShape 119"/>
            <p:cNvSpPr>
              <a:spLocks noChangeShapeType="1"/>
            </p:cNvSpPr>
            <p:nvPr/>
          </p:nvSpPr>
          <p:spPr bwMode="auto">
            <a:xfrm flipH="1">
              <a:off x="2615" y="10170"/>
              <a:ext cx="1746" cy="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4" name="Text Box 118"/>
            <p:cNvSpPr txBox="1">
              <a:spLocks noChangeArrowheads="1"/>
            </p:cNvSpPr>
            <p:nvPr/>
          </p:nvSpPr>
          <p:spPr bwMode="auto">
            <a:xfrm>
              <a:off x="2813" y="9739"/>
              <a:ext cx="1056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q=40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ДбГц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53" name="AutoShape 117"/>
            <p:cNvSpPr>
              <a:spLocks noChangeShapeType="1"/>
            </p:cNvSpPr>
            <p:nvPr/>
          </p:nvSpPr>
          <p:spPr bwMode="auto">
            <a:xfrm flipH="1">
              <a:off x="4569" y="9442"/>
              <a:ext cx="647" cy="11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2" name="AutoShape 116"/>
            <p:cNvSpPr>
              <a:spLocks noChangeShapeType="1"/>
            </p:cNvSpPr>
            <p:nvPr/>
          </p:nvSpPr>
          <p:spPr bwMode="auto">
            <a:xfrm>
              <a:off x="7084" y="9442"/>
              <a:ext cx="701" cy="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1" name="AutoShape 115"/>
            <p:cNvSpPr>
              <a:spLocks noChangeShapeType="1"/>
            </p:cNvSpPr>
            <p:nvPr/>
          </p:nvSpPr>
          <p:spPr bwMode="auto">
            <a:xfrm flipV="1">
              <a:off x="8452" y="11188"/>
              <a:ext cx="1110" cy="1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50" name="Text Box 114"/>
            <p:cNvSpPr txBox="1">
              <a:spLocks noChangeArrowheads="1"/>
            </p:cNvSpPr>
            <p:nvPr/>
          </p:nvSpPr>
          <p:spPr bwMode="auto">
            <a:xfrm>
              <a:off x="3327" y="8715"/>
              <a:ext cx="1242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qп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=50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ДбГц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49" name="AutoShape 113"/>
            <p:cNvSpPr>
              <a:spLocks noChangeShapeType="1"/>
            </p:cNvSpPr>
            <p:nvPr/>
          </p:nvSpPr>
          <p:spPr bwMode="auto">
            <a:xfrm flipH="1">
              <a:off x="2615" y="9061"/>
              <a:ext cx="5321" cy="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48" name="AutoShape 112"/>
            <p:cNvSpPr>
              <a:spLocks noChangeShapeType="1"/>
            </p:cNvSpPr>
            <p:nvPr/>
          </p:nvSpPr>
          <p:spPr bwMode="auto">
            <a:xfrm flipH="1">
              <a:off x="2615" y="11189"/>
              <a:ext cx="4829" cy="1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47" name="AutoShape 111"/>
            <p:cNvSpPr>
              <a:spLocks noChangeShapeType="1"/>
            </p:cNvSpPr>
            <p:nvPr/>
          </p:nvSpPr>
          <p:spPr bwMode="auto">
            <a:xfrm flipV="1">
              <a:off x="9228" y="11080"/>
              <a:ext cx="334" cy="8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46" name="Text Box 110"/>
            <p:cNvSpPr txBox="1">
              <a:spLocks noChangeArrowheads="1"/>
            </p:cNvSpPr>
            <p:nvPr/>
          </p:nvSpPr>
          <p:spPr bwMode="auto">
            <a:xfrm>
              <a:off x="6248" y="9286"/>
              <a:ext cx="836" cy="4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Помеха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45" name="Text Box 109"/>
            <p:cNvSpPr txBox="1">
              <a:spLocks noChangeArrowheads="1"/>
            </p:cNvSpPr>
            <p:nvPr/>
          </p:nvSpPr>
          <p:spPr bwMode="auto">
            <a:xfrm>
              <a:off x="5216" y="9287"/>
              <a:ext cx="836" cy="4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Сигнал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44" name="AutoShape 108"/>
            <p:cNvSpPr>
              <a:spLocks noChangeShapeType="1"/>
            </p:cNvSpPr>
            <p:nvPr/>
          </p:nvSpPr>
          <p:spPr bwMode="auto">
            <a:xfrm flipV="1">
              <a:off x="3755" y="13585"/>
              <a:ext cx="699" cy="17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43" name="AutoShape 107"/>
            <p:cNvSpPr>
              <a:spLocks noChangeShapeType="1"/>
            </p:cNvSpPr>
            <p:nvPr/>
          </p:nvSpPr>
          <p:spPr bwMode="auto">
            <a:xfrm>
              <a:off x="4454" y="13585"/>
              <a:ext cx="762" cy="17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42" name="AutoShape 106"/>
            <p:cNvSpPr>
              <a:spLocks noChangeShapeType="1"/>
            </p:cNvSpPr>
            <p:nvPr/>
          </p:nvSpPr>
          <p:spPr bwMode="auto">
            <a:xfrm>
              <a:off x="5216" y="15355"/>
              <a:ext cx="4012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41" name="AutoShape 105"/>
            <p:cNvSpPr>
              <a:spLocks noChangeShapeType="1"/>
            </p:cNvSpPr>
            <p:nvPr/>
          </p:nvSpPr>
          <p:spPr bwMode="auto">
            <a:xfrm flipH="1" flipV="1">
              <a:off x="2709" y="15355"/>
              <a:ext cx="1046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40" name="AutoShape 104"/>
            <p:cNvSpPr>
              <a:spLocks noChangeShapeType="1"/>
            </p:cNvSpPr>
            <p:nvPr/>
          </p:nvSpPr>
          <p:spPr bwMode="auto">
            <a:xfrm flipV="1">
              <a:off x="4257" y="12480"/>
              <a:ext cx="493" cy="2126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39" name="AutoShape 103"/>
            <p:cNvSpPr>
              <a:spLocks noChangeShapeType="1"/>
            </p:cNvSpPr>
            <p:nvPr/>
          </p:nvSpPr>
          <p:spPr bwMode="auto">
            <a:xfrm>
              <a:off x="4750" y="12482"/>
              <a:ext cx="514" cy="2124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38" name="AutoShape 102"/>
            <p:cNvSpPr>
              <a:spLocks noChangeShapeType="1"/>
            </p:cNvSpPr>
            <p:nvPr/>
          </p:nvSpPr>
          <p:spPr bwMode="auto">
            <a:xfrm flipH="1">
              <a:off x="2582" y="13585"/>
              <a:ext cx="1874" cy="77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37" name="Text Box 101"/>
            <p:cNvSpPr txBox="1">
              <a:spLocks noChangeArrowheads="1"/>
            </p:cNvSpPr>
            <p:nvPr/>
          </p:nvSpPr>
          <p:spPr bwMode="auto">
            <a:xfrm>
              <a:off x="2907" y="13154"/>
              <a:ext cx="1057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q=40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ДбГц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36" name="AutoShape 100"/>
            <p:cNvSpPr>
              <a:spLocks noChangeShapeType="1"/>
            </p:cNvSpPr>
            <p:nvPr/>
          </p:nvSpPr>
          <p:spPr bwMode="auto">
            <a:xfrm flipH="1">
              <a:off x="4663" y="13654"/>
              <a:ext cx="601" cy="38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35" name="AutoShape 99"/>
            <p:cNvSpPr>
              <a:spLocks noChangeShapeType="1"/>
            </p:cNvSpPr>
            <p:nvPr/>
          </p:nvSpPr>
          <p:spPr bwMode="auto">
            <a:xfrm flipH="1">
              <a:off x="4921" y="12858"/>
              <a:ext cx="725" cy="22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34" name="AutoShape 98"/>
            <p:cNvSpPr>
              <a:spLocks noChangeShapeType="1"/>
            </p:cNvSpPr>
            <p:nvPr/>
          </p:nvSpPr>
          <p:spPr bwMode="auto">
            <a:xfrm flipH="1">
              <a:off x="2604" y="12477"/>
              <a:ext cx="2146" cy="5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33" name="AutoShape 97"/>
            <p:cNvSpPr>
              <a:spLocks noChangeShapeType="1"/>
            </p:cNvSpPr>
            <p:nvPr/>
          </p:nvSpPr>
          <p:spPr bwMode="auto">
            <a:xfrm flipH="1">
              <a:off x="5264" y="14606"/>
              <a:ext cx="4298" cy="1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32" name="Text Box 96"/>
            <p:cNvSpPr txBox="1">
              <a:spLocks noChangeArrowheads="1"/>
            </p:cNvSpPr>
            <p:nvPr/>
          </p:nvSpPr>
          <p:spPr bwMode="auto">
            <a:xfrm>
              <a:off x="5646" y="12702"/>
              <a:ext cx="836" cy="3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Помеха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31" name="Text Box 95"/>
            <p:cNvSpPr txBox="1">
              <a:spLocks noChangeArrowheads="1"/>
            </p:cNvSpPr>
            <p:nvPr/>
          </p:nvSpPr>
          <p:spPr bwMode="auto">
            <a:xfrm>
              <a:off x="5264" y="13592"/>
              <a:ext cx="698" cy="3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Сигнал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30" name="AutoShape 94"/>
            <p:cNvSpPr>
              <a:spLocks noChangeShapeType="1"/>
            </p:cNvSpPr>
            <p:nvPr/>
          </p:nvSpPr>
          <p:spPr bwMode="auto">
            <a:xfrm>
              <a:off x="2615" y="15775"/>
              <a:ext cx="661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29" name="Text Box 93"/>
            <p:cNvSpPr txBox="1">
              <a:spLocks noChangeArrowheads="1"/>
            </p:cNvSpPr>
            <p:nvPr/>
          </p:nvSpPr>
          <p:spPr bwMode="auto">
            <a:xfrm>
              <a:off x="2992" y="12591"/>
              <a:ext cx="1057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q=50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ДбГц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28" name="Text Box 92"/>
            <p:cNvSpPr txBox="1">
              <a:spLocks noChangeArrowheads="1"/>
            </p:cNvSpPr>
            <p:nvPr/>
          </p:nvSpPr>
          <p:spPr bwMode="auto">
            <a:xfrm>
              <a:off x="9132" y="12357"/>
              <a:ext cx="337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τ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27" name="Text Box 91"/>
            <p:cNvSpPr txBox="1">
              <a:spLocks noChangeArrowheads="1"/>
            </p:cNvSpPr>
            <p:nvPr/>
          </p:nvSpPr>
          <p:spPr bwMode="auto">
            <a:xfrm>
              <a:off x="9130" y="15898"/>
              <a:ext cx="339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τ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26" name="AutoShape 90"/>
            <p:cNvSpPr>
              <a:spLocks noChangeShapeType="1"/>
            </p:cNvSpPr>
            <p:nvPr/>
          </p:nvSpPr>
          <p:spPr bwMode="auto">
            <a:xfrm flipH="1">
              <a:off x="2615" y="14607"/>
              <a:ext cx="1642" cy="2"/>
            </a:xfrm>
            <a:prstGeom prst="straightConnector1">
              <a:avLst/>
            </a:prstGeom>
            <a:noFill/>
            <a:ln w="9525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25" name="AutoShape 89"/>
            <p:cNvSpPr>
              <a:spLocks noChangeShapeType="1"/>
            </p:cNvSpPr>
            <p:nvPr/>
          </p:nvSpPr>
          <p:spPr bwMode="auto">
            <a:xfrm flipV="1">
              <a:off x="9228" y="14494"/>
              <a:ext cx="334" cy="8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8" name="Содержимое 2"/>
          <p:cNvSpPr txBox="1">
            <a:spLocks/>
          </p:cNvSpPr>
          <p:nvPr/>
        </p:nvSpPr>
        <p:spPr>
          <a:xfrm>
            <a:off x="357158" y="5929330"/>
            <a:ext cx="8229600" cy="3905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800100" lvl="1" indent="-342900" algn="ctr">
              <a:spcBef>
                <a:spcPct val="20000"/>
              </a:spcBef>
            </a:pPr>
            <a:r>
              <a:rPr lang="ru-RU" sz="2400" dirty="0" smtClean="0"/>
              <a:t>Корреляционная функция огибающей сигнала и помехи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Номер слайда 1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8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НАП, как объект воздействия имитационной помехи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6"/>
            <a:ext cx="814393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C878-9141-42FE-80C3-ACD043D328F6}" type="slidenum">
              <a:rPr lang="ru-RU" sz="2000" smtClean="0">
                <a:solidFill>
                  <a:schemeClr val="tx1"/>
                </a:solidFill>
              </a:rPr>
              <a:pPr/>
              <a:t>9</a:t>
            </a:fld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14282" y="4714884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в какой-то из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псевдодальностей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произошёл сбой, то невязки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измерений увеличиваются: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5572140"/>
            <a:ext cx="4071966" cy="4856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</TotalTime>
  <Words>495</Words>
  <Application>Microsoft Office PowerPoint</Application>
  <PresentationFormat>Экран (4:3)</PresentationFormat>
  <Paragraphs>120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 Разработка метода обнаружения координат источника имитационной помехи. </vt:lpstr>
      <vt:lpstr>Типы исследуемых помех</vt:lpstr>
      <vt:lpstr>Цели и задачи работы</vt:lpstr>
      <vt:lpstr>НАП, как объект воздействия имитационной помехи</vt:lpstr>
      <vt:lpstr>НАП, как объект воздействия имитационной помехи</vt:lpstr>
      <vt:lpstr>НАП, как объект воздействия имитационной помехи</vt:lpstr>
      <vt:lpstr>НАП, как объект воздействия имитационной помехи</vt:lpstr>
      <vt:lpstr>НАП, как объект воздействия имитационной помехи</vt:lpstr>
      <vt:lpstr>НАП, как объект воздействия имитационной помехи</vt:lpstr>
      <vt:lpstr>НАП, как объект воздействия имитационной помехи</vt:lpstr>
      <vt:lpstr>Метод определения координат</vt:lpstr>
      <vt:lpstr>Метод определения координат</vt:lpstr>
      <vt:lpstr>Метод определения координат</vt:lpstr>
      <vt:lpstr>Метод определения координат</vt:lpstr>
      <vt:lpstr>Метод определения координат</vt:lpstr>
      <vt:lpstr>Имитационное моделирование</vt:lpstr>
      <vt:lpstr>Иллюстрация работы модели</vt:lpstr>
      <vt:lpstr>Результаты моделирования</vt:lpstr>
      <vt:lpstr>Результаты моделирования</vt:lpstr>
      <vt:lpstr>Выводы по работе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104</cp:revision>
  <dcterms:created xsi:type="dcterms:W3CDTF">2016-06-16T10:09:46Z</dcterms:created>
  <dcterms:modified xsi:type="dcterms:W3CDTF">2016-06-20T06:49:55Z</dcterms:modified>
</cp:coreProperties>
</file>