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61" r:id="rId8"/>
    <p:sldId id="266" r:id="rId9"/>
    <p:sldId id="263" r:id="rId10"/>
    <p:sldId id="262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4" Type="http://schemas.openxmlformats.org/officeDocument/2006/relationships/image" Target="../media/image14.wmf"/><Relationship Id="rId5" Type="http://schemas.openxmlformats.org/officeDocument/2006/relationships/image" Target="../media/image15.wmf"/><Relationship Id="rId1" Type="http://schemas.openxmlformats.org/officeDocument/2006/relationships/image" Target="../media/image11.wmf"/><Relationship Id="rId2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4" Type="http://schemas.openxmlformats.org/officeDocument/2006/relationships/image" Target="../media/image31.wmf"/><Relationship Id="rId5" Type="http://schemas.openxmlformats.org/officeDocument/2006/relationships/image" Target="../media/image32.wmf"/><Relationship Id="rId6" Type="http://schemas.openxmlformats.org/officeDocument/2006/relationships/image" Target="../media/image33.wmf"/><Relationship Id="rId7" Type="http://schemas.openxmlformats.org/officeDocument/2006/relationships/image" Target="../media/image34.wmf"/><Relationship Id="rId1" Type="http://schemas.openxmlformats.org/officeDocument/2006/relationships/image" Target="../media/image28.wmf"/><Relationship Id="rId2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1" Type="http://schemas.openxmlformats.org/officeDocument/2006/relationships/image" Target="../media/image45.wmf"/><Relationship Id="rId12" Type="http://schemas.openxmlformats.org/officeDocument/2006/relationships/image" Target="../media/image46.wmf"/><Relationship Id="rId1" Type="http://schemas.openxmlformats.org/officeDocument/2006/relationships/image" Target="../media/image35.wmf"/><Relationship Id="rId2" Type="http://schemas.openxmlformats.org/officeDocument/2006/relationships/image" Target="../media/image36.wmf"/><Relationship Id="rId3" Type="http://schemas.openxmlformats.org/officeDocument/2006/relationships/image" Target="../media/image37.wmf"/><Relationship Id="rId4" Type="http://schemas.openxmlformats.org/officeDocument/2006/relationships/image" Target="../media/image38.wmf"/><Relationship Id="rId5" Type="http://schemas.openxmlformats.org/officeDocument/2006/relationships/image" Target="../media/image39.wmf"/><Relationship Id="rId6" Type="http://schemas.openxmlformats.org/officeDocument/2006/relationships/image" Target="../media/image40.wmf"/><Relationship Id="rId7" Type="http://schemas.openxmlformats.org/officeDocument/2006/relationships/image" Target="../media/image41.wmf"/><Relationship Id="rId8" Type="http://schemas.openxmlformats.org/officeDocument/2006/relationships/image" Target="../media/image42.wmf"/><Relationship Id="rId9" Type="http://schemas.openxmlformats.org/officeDocument/2006/relationships/image" Target="../media/image43.wmf"/><Relationship Id="rId10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4" Type="http://schemas.openxmlformats.org/officeDocument/2006/relationships/image" Target="../media/image50.wmf"/><Relationship Id="rId5" Type="http://schemas.openxmlformats.org/officeDocument/2006/relationships/image" Target="../media/image51.wmf"/><Relationship Id="rId6" Type="http://schemas.openxmlformats.org/officeDocument/2006/relationships/image" Target="../media/image52.wmf"/><Relationship Id="rId1" Type="http://schemas.openxmlformats.org/officeDocument/2006/relationships/image" Target="../media/image47.wmf"/><Relationship Id="rId2" Type="http://schemas.openxmlformats.org/officeDocument/2006/relationships/image" Target="../media/image4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793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29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943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C7D29E-B4E2-4298-BDB5-F4D9C1F1DA5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29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2560A9B-F191-46F5-9DD1-EF97CD21EDE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11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33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99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34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35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07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22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66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7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F3904-18C2-419B-B915-0DED86184FD1}" type="datetimeFigureOut">
              <a:rPr lang="ru-RU" smtClean="0"/>
              <a:t>04.03.13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F8C9F-B564-4BD8-BD87-3D6B36C3F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33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9.bin"/><Relationship Id="rId12" Type="http://schemas.openxmlformats.org/officeDocument/2006/relationships/image" Target="../media/image32.wmf"/><Relationship Id="rId13" Type="http://schemas.openxmlformats.org/officeDocument/2006/relationships/oleObject" Target="../embeddings/oleObject20.bin"/><Relationship Id="rId14" Type="http://schemas.openxmlformats.org/officeDocument/2006/relationships/image" Target="../media/image33.wmf"/><Relationship Id="rId15" Type="http://schemas.openxmlformats.org/officeDocument/2006/relationships/oleObject" Target="../embeddings/oleObject21.bin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5.bin"/><Relationship Id="rId4" Type="http://schemas.openxmlformats.org/officeDocument/2006/relationships/image" Target="../media/image28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29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30.wmf"/><Relationship Id="rId9" Type="http://schemas.openxmlformats.org/officeDocument/2006/relationships/oleObject" Target="../embeddings/oleObject18.bin"/><Relationship Id="rId10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20" Type="http://schemas.openxmlformats.org/officeDocument/2006/relationships/image" Target="../media/image43.wmf"/><Relationship Id="rId21" Type="http://schemas.openxmlformats.org/officeDocument/2006/relationships/oleObject" Target="../embeddings/oleObject31.bin"/><Relationship Id="rId22" Type="http://schemas.openxmlformats.org/officeDocument/2006/relationships/image" Target="../media/image44.wmf"/><Relationship Id="rId23" Type="http://schemas.openxmlformats.org/officeDocument/2006/relationships/oleObject" Target="../embeddings/oleObject32.bin"/><Relationship Id="rId24" Type="http://schemas.openxmlformats.org/officeDocument/2006/relationships/image" Target="../media/image45.wmf"/><Relationship Id="rId25" Type="http://schemas.openxmlformats.org/officeDocument/2006/relationships/oleObject" Target="../embeddings/oleObject33.bin"/><Relationship Id="rId26" Type="http://schemas.openxmlformats.org/officeDocument/2006/relationships/image" Target="../media/image46.wmf"/><Relationship Id="rId10" Type="http://schemas.openxmlformats.org/officeDocument/2006/relationships/image" Target="../media/image38.wmf"/><Relationship Id="rId11" Type="http://schemas.openxmlformats.org/officeDocument/2006/relationships/oleObject" Target="../embeddings/oleObject26.bin"/><Relationship Id="rId12" Type="http://schemas.openxmlformats.org/officeDocument/2006/relationships/image" Target="../media/image39.wmf"/><Relationship Id="rId13" Type="http://schemas.openxmlformats.org/officeDocument/2006/relationships/oleObject" Target="../embeddings/oleObject27.bin"/><Relationship Id="rId14" Type="http://schemas.openxmlformats.org/officeDocument/2006/relationships/image" Target="../media/image40.wmf"/><Relationship Id="rId15" Type="http://schemas.openxmlformats.org/officeDocument/2006/relationships/oleObject" Target="../embeddings/oleObject28.bin"/><Relationship Id="rId16" Type="http://schemas.openxmlformats.org/officeDocument/2006/relationships/image" Target="../media/image41.wmf"/><Relationship Id="rId17" Type="http://schemas.openxmlformats.org/officeDocument/2006/relationships/oleObject" Target="../embeddings/oleObject29.bin"/><Relationship Id="rId18" Type="http://schemas.openxmlformats.org/officeDocument/2006/relationships/image" Target="../media/image42.wmf"/><Relationship Id="rId19" Type="http://schemas.openxmlformats.org/officeDocument/2006/relationships/oleObject" Target="../embeddings/oleObject30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2.bin"/><Relationship Id="rId4" Type="http://schemas.openxmlformats.org/officeDocument/2006/relationships/image" Target="../media/image35.w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36.w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0.wmf"/><Relationship Id="rId12" Type="http://schemas.openxmlformats.org/officeDocument/2006/relationships/oleObject" Target="../embeddings/oleObject38.bin"/><Relationship Id="rId13" Type="http://schemas.openxmlformats.org/officeDocument/2006/relationships/image" Target="../media/image51.wmf"/><Relationship Id="rId14" Type="http://schemas.openxmlformats.org/officeDocument/2006/relationships/oleObject" Target="../embeddings/oleObject39.bin"/><Relationship Id="rId15" Type="http://schemas.openxmlformats.org/officeDocument/2006/relationships/image" Target="../media/image52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53.emf"/><Relationship Id="rId4" Type="http://schemas.openxmlformats.org/officeDocument/2006/relationships/oleObject" Target="../embeddings/oleObject34.bin"/><Relationship Id="rId5" Type="http://schemas.openxmlformats.org/officeDocument/2006/relationships/image" Target="../media/image47.wmf"/><Relationship Id="rId6" Type="http://schemas.openxmlformats.org/officeDocument/2006/relationships/oleObject" Target="../embeddings/oleObject35.bin"/><Relationship Id="rId7" Type="http://schemas.openxmlformats.org/officeDocument/2006/relationships/image" Target="../media/image48.wmf"/><Relationship Id="rId8" Type="http://schemas.openxmlformats.org/officeDocument/2006/relationships/oleObject" Target="../embeddings/oleObject36.bin"/><Relationship Id="rId9" Type="http://schemas.openxmlformats.org/officeDocument/2006/relationships/image" Target="../media/image49.wmf"/><Relationship Id="rId10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7" Type="http://schemas.openxmlformats.org/officeDocument/2006/relationships/image" Target="../media/image5.emf"/><Relationship Id="rId8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7.wmf"/><Relationship Id="rId5" Type="http://schemas.openxmlformats.org/officeDocument/2006/relationships/image" Target="../media/image9.emf"/><Relationship Id="rId6" Type="http://schemas.openxmlformats.org/officeDocument/2006/relationships/image" Target="../media/image10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8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6.emf"/><Relationship Id="rId12" Type="http://schemas.openxmlformats.org/officeDocument/2006/relationships/image" Target="../media/image17.emf"/><Relationship Id="rId13" Type="http://schemas.openxmlformats.org/officeDocument/2006/relationships/oleObject" Target="../embeddings/oleObject11.bin"/><Relationship Id="rId14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Relationship Id="rId3" Type="http://schemas.openxmlformats.org/officeDocument/2006/relationships/oleObject" Target="../embeddings/oleObject7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13.w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8.wmf"/><Relationship Id="rId5" Type="http://schemas.openxmlformats.org/officeDocument/2006/relationships/image" Target="../media/image19.emf"/><Relationship Id="rId6" Type="http://schemas.openxmlformats.org/officeDocument/2006/relationships/image" Target="../media/image20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1.jpeg"/><Relationship Id="rId3" Type="http://schemas.openxmlformats.org/officeDocument/2006/relationships/image" Target="../media/image2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4" Type="http://schemas.openxmlformats.org/officeDocument/2006/relationships/image" Target="../media/image26.emf"/><Relationship Id="rId5" Type="http://schemas.openxmlformats.org/officeDocument/2006/relationships/image" Target="../media/image27.emf"/><Relationship Id="rId6" Type="http://schemas.openxmlformats.org/officeDocument/2006/relationships/oleObject" Target="../embeddings/oleObject13.bin"/><Relationship Id="rId7" Type="http://schemas.openxmlformats.org/officeDocument/2006/relationships/image" Target="../media/image23.wmf"/><Relationship Id="rId8" Type="http://schemas.openxmlformats.org/officeDocument/2006/relationships/oleObject" Target="../embeddings/oleObject14.bin"/><Relationship Id="rId9" Type="http://schemas.openxmlformats.org/officeDocument/2006/relationships/image" Target="../media/image24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50000"/>
            </a:schemeClr>
          </a:fgClr>
          <a:bgClr>
            <a:schemeClr val="accent1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784976" cy="1080120"/>
          </a:xfrm>
        </p:spPr>
        <p:txBody>
          <a:bodyPr>
            <a:normAutofit/>
          </a:bodyPr>
          <a:lstStyle/>
          <a:p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НАУЧНАЯ РАБОТА</a:t>
            </a:r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064896" cy="48965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тему:</a:t>
            </a:r>
          </a:p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ЛЕДОВАНИЕ 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АЛГОРИТМОВ 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ОБРАБОТКИ ПЕРСПЕКТИВНЫХ СИГНАЛОВ СРНС ГЛОНАСС</a:t>
            </a:r>
            <a:endParaRPr lang="ru-RU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д.т.н., профессор Перов А.И.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Студентка: Астанкова Н.Д.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Учебная группа: ЭР-20-07</a:t>
            </a:r>
          </a:p>
          <a:p>
            <a:pPr algn="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Москва, 2013</a:t>
            </a:r>
          </a:p>
          <a:p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024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864096"/>
          </a:xfrm>
        </p:spPr>
        <p:txBody>
          <a:bodyPr>
            <a:normAutofit/>
          </a:bodyPr>
          <a:lstStyle/>
          <a:p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Следящая система за задержкой сигнала.</a:t>
            </a:r>
            <a:endParaRPr lang="ru-RU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Объект 92"/>
          <p:cNvSpPr>
            <a:spLocks noGrp="1"/>
          </p:cNvSpPr>
          <p:nvPr>
            <p:ph idx="1"/>
          </p:nvPr>
        </p:nvSpPr>
        <p:spPr>
          <a:xfrm>
            <a:off x="323528" y="2708920"/>
            <a:ext cx="8820472" cy="2376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Дискриминатор</a:t>
            </a: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устройство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сигнал на выходе которого пропорционален рассогласованию между оценками входного и опорного сигналов.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теории оптимальной фильтрации при приеме сигнала на фоне гауссовского белого шума процесс на выходе дискриминатора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определяется соотношением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1196752"/>
            <a:ext cx="1728192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Дискриминатор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1196752"/>
            <a:ext cx="1728192" cy="3600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Фильтр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16832"/>
            <a:ext cx="1728192" cy="6480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Опорный генератор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endCxn id="6" idx="1"/>
          </p:cNvCxnSpPr>
          <p:nvPr/>
        </p:nvCxnSpPr>
        <p:spPr>
          <a:xfrm>
            <a:off x="683568" y="1376772"/>
            <a:ext cx="504056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3"/>
            <a:endCxn id="12" idx="1"/>
          </p:cNvCxnSpPr>
          <p:nvPr/>
        </p:nvCxnSpPr>
        <p:spPr>
          <a:xfrm>
            <a:off x="2915816" y="1376772"/>
            <a:ext cx="79208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12" idx="3"/>
            <a:endCxn id="13" idx="3"/>
          </p:cNvCxnSpPr>
          <p:nvPr/>
        </p:nvCxnSpPr>
        <p:spPr>
          <a:xfrm flipH="1">
            <a:off x="4283968" y="1376772"/>
            <a:ext cx="1152128" cy="864096"/>
          </a:xfrm>
          <a:prstGeom prst="bentConnector3">
            <a:avLst>
              <a:gd name="adj1" fmla="val -19842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13" idx="1"/>
            <a:endCxn id="6" idx="2"/>
          </p:cNvCxnSpPr>
          <p:nvPr/>
        </p:nvCxnSpPr>
        <p:spPr>
          <a:xfrm rot="10800000">
            <a:off x="2051720" y="1556792"/>
            <a:ext cx="504056" cy="684076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436096" y="1268760"/>
            <a:ext cx="93610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048566"/>
              </p:ext>
            </p:extLst>
          </p:nvPr>
        </p:nvGraphicFramePr>
        <p:xfrm>
          <a:off x="378768" y="1063402"/>
          <a:ext cx="609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7" name="Equation" r:id="rId3" imgW="609480" imgH="266400" progId="Equation.DSMT4">
                  <p:embed/>
                </p:oleObj>
              </mc:Choice>
              <mc:Fallback>
                <p:oleObj name="Equation" r:id="rId3" imgW="60948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68" y="1063402"/>
                        <a:ext cx="609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56355"/>
              </p:ext>
            </p:extLst>
          </p:nvPr>
        </p:nvGraphicFramePr>
        <p:xfrm>
          <a:off x="2968960" y="930052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8" name="Equation" r:id="rId5" imgW="685800" imgH="266400" progId="Equation.DSMT4">
                  <p:embed/>
                </p:oleObj>
              </mc:Choice>
              <mc:Fallback>
                <p:oleObj name="Equation" r:id="rId5" imgW="68580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960" y="930052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208041"/>
              </p:ext>
            </p:extLst>
          </p:nvPr>
        </p:nvGraphicFramePr>
        <p:xfrm>
          <a:off x="1152956" y="1988840"/>
          <a:ext cx="8286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9" name="Equation" r:id="rId7" imgW="825480" imgH="368280" progId="Equation.DSMT4">
                  <p:embed/>
                </p:oleObj>
              </mc:Choice>
              <mc:Fallback>
                <p:oleObj name="Equation" r:id="rId7" imgW="82548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956" y="1988840"/>
                        <a:ext cx="8286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174911"/>
              </p:ext>
            </p:extLst>
          </p:nvPr>
        </p:nvGraphicFramePr>
        <p:xfrm>
          <a:off x="4591248" y="2276872"/>
          <a:ext cx="40132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0" name="Equation" r:id="rId9" imgW="4012920" imgH="444240" progId="Equation.DSMT4">
                  <p:embed/>
                </p:oleObj>
              </mc:Choice>
              <mc:Fallback>
                <p:oleObj name="Equation" r:id="rId9" imgW="401292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248" y="2276872"/>
                        <a:ext cx="40132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947149"/>
              </p:ext>
            </p:extLst>
          </p:nvPr>
        </p:nvGraphicFramePr>
        <p:xfrm>
          <a:off x="5168900" y="757238"/>
          <a:ext cx="18288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1" name="Equation" r:id="rId11" imgW="1828800" imgH="444240" progId="Equation.DSMT4">
                  <p:embed/>
                </p:oleObj>
              </mc:Choice>
              <mc:Fallback>
                <p:oleObj name="Equation" r:id="rId11" imgW="18288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757238"/>
                        <a:ext cx="18288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7" name="Объект 1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294045"/>
              </p:ext>
            </p:extLst>
          </p:nvPr>
        </p:nvGraphicFramePr>
        <p:xfrm>
          <a:off x="539552" y="4149080"/>
          <a:ext cx="2455862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2" name="Equation" r:id="rId13" imgW="2450880" imgH="965160" progId="Equation.DSMT4">
                  <p:embed/>
                </p:oleObj>
              </mc:Choice>
              <mc:Fallback>
                <p:oleObj name="Equation" r:id="rId13" imgW="2450880" imgH="96516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149080"/>
                        <a:ext cx="2455862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Объект 92"/>
          <p:cNvSpPr txBox="1">
            <a:spLocks/>
          </p:cNvSpPr>
          <p:nvPr/>
        </p:nvSpPr>
        <p:spPr>
          <a:xfrm>
            <a:off x="323528" y="5085184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большом отношении сигнал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шум, дискриминатор работает только по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Pilot-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компоненте. Для неё: </a:t>
            </a:r>
            <a:endParaRPr lang="ru-RU" sz="2000" dirty="0"/>
          </a:p>
        </p:txBody>
      </p:sp>
      <p:sp>
        <p:nvSpPr>
          <p:cNvPr id="819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3" name="Объект 81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103870"/>
              </p:ext>
            </p:extLst>
          </p:nvPr>
        </p:nvGraphicFramePr>
        <p:xfrm>
          <a:off x="561305" y="5809952"/>
          <a:ext cx="65309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Equation" r:id="rId15" imgW="6527520" imgH="787320" progId="Equation.DSMT4">
                  <p:embed/>
                </p:oleObj>
              </mc:Choice>
              <mc:Fallback>
                <p:oleObj name="Equation" r:id="rId15" imgW="6527520" imgH="78732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05" y="5809952"/>
                        <a:ext cx="6530975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340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5112544" y="5301208"/>
            <a:ext cx="72008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383866" y="4141316"/>
            <a:ext cx="1260141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267744" y="5301208"/>
            <a:ext cx="72008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383867" y="5301208"/>
            <a:ext cx="126014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5076056" y="4149080"/>
            <a:ext cx="72008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216052" y="4141316"/>
            <a:ext cx="72008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64288" y="4797152"/>
            <a:ext cx="720080" cy="504056"/>
          </a:xfrm>
          <a:prstGeom prst="flowChartProcess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endCxn id="9" idx="0"/>
          </p:cNvCxnSpPr>
          <p:nvPr/>
        </p:nvCxnSpPr>
        <p:spPr>
          <a:xfrm>
            <a:off x="2576092" y="3893170"/>
            <a:ext cx="0" cy="24814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627784" y="5805264"/>
            <a:ext cx="0" cy="28803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>
            <a:stCxn id="9" idx="1"/>
            <a:endCxn id="6" idx="1"/>
          </p:cNvCxnSpPr>
          <p:nvPr/>
        </p:nvCxnSpPr>
        <p:spPr>
          <a:xfrm rot="10800000" flipH="1" flipV="1">
            <a:off x="2216052" y="4393344"/>
            <a:ext cx="51692" cy="1159892"/>
          </a:xfrm>
          <a:prstGeom prst="bentConnector3">
            <a:avLst>
              <a:gd name="adj1" fmla="val -442235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75656" y="4973290"/>
            <a:ext cx="504056" cy="0"/>
          </a:xfrm>
          <a:prstGeom prst="line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506003"/>
              </p:ext>
            </p:extLst>
          </p:nvPr>
        </p:nvGraphicFramePr>
        <p:xfrm>
          <a:off x="1201713" y="5067177"/>
          <a:ext cx="5619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6" name="Equation" r:id="rId3" imgW="558720" imgH="253800" progId="Equation.DSMT4">
                  <p:embed/>
                </p:oleObj>
              </mc:Choice>
              <mc:Fallback>
                <p:oleObj name="Equation" r:id="rId3" imgW="558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13" y="5067177"/>
                        <a:ext cx="5619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773110"/>
              </p:ext>
            </p:extLst>
          </p:nvPr>
        </p:nvGraphicFramePr>
        <p:xfrm>
          <a:off x="1869155" y="3485381"/>
          <a:ext cx="14763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7" name="Equation" r:id="rId5" imgW="1473120" imgH="444240" progId="Equation.DSMT4">
                  <p:embed/>
                </p:oleObj>
              </mc:Choice>
              <mc:Fallback>
                <p:oleObj name="Equation" r:id="rId5" imgW="14731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155" y="3485381"/>
                        <a:ext cx="14763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391575"/>
              </p:ext>
            </p:extLst>
          </p:nvPr>
        </p:nvGraphicFramePr>
        <p:xfrm>
          <a:off x="1992128" y="6021288"/>
          <a:ext cx="14763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8" name="Equation" r:id="rId7" imgW="1473120" imgH="444240" progId="Equation.DSMT4">
                  <p:embed/>
                </p:oleObj>
              </mc:Choice>
              <mc:Fallback>
                <p:oleObj name="Equation" r:id="rId7" imgW="14731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128" y="6021288"/>
                        <a:ext cx="14763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множение 17"/>
          <p:cNvSpPr/>
          <p:nvPr/>
        </p:nvSpPr>
        <p:spPr>
          <a:xfrm>
            <a:off x="2396765" y="4221088"/>
            <a:ext cx="358653" cy="324216"/>
          </a:xfrm>
          <a:prstGeom prst="mathMultiply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множение 18"/>
          <p:cNvSpPr/>
          <p:nvPr/>
        </p:nvSpPr>
        <p:spPr>
          <a:xfrm>
            <a:off x="2448457" y="5391128"/>
            <a:ext cx="358653" cy="324216"/>
          </a:xfrm>
          <a:prstGeom prst="mathMultiply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893027"/>
              </p:ext>
            </p:extLst>
          </p:nvPr>
        </p:nvGraphicFramePr>
        <p:xfrm>
          <a:off x="3397733" y="4264133"/>
          <a:ext cx="12287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9" name="Equation" r:id="rId9" imgW="1231560" imgH="241200" progId="Equation.DSMT4">
                  <p:embed/>
                </p:oleObj>
              </mc:Choice>
              <mc:Fallback>
                <p:oleObj name="Equation" r:id="rId9" imgW="1231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733" y="4264133"/>
                        <a:ext cx="122872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865611"/>
              </p:ext>
            </p:extLst>
          </p:nvPr>
        </p:nvGraphicFramePr>
        <p:xfrm>
          <a:off x="3415283" y="5434173"/>
          <a:ext cx="12287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0" name="Equation" r:id="rId11" imgW="1231560" imgH="241200" progId="Equation.DSMT4">
                  <p:embed/>
                </p:oleObj>
              </mc:Choice>
              <mc:Fallback>
                <p:oleObj name="Equation" r:id="rId11" imgW="1231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283" y="5434173"/>
                        <a:ext cx="122872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Прямая со стрелкой 21"/>
          <p:cNvCxnSpPr>
            <a:stCxn id="9" idx="3"/>
            <a:endCxn id="5" idx="1"/>
          </p:cNvCxnSpPr>
          <p:nvPr/>
        </p:nvCxnSpPr>
        <p:spPr>
          <a:xfrm>
            <a:off x="2936132" y="4393344"/>
            <a:ext cx="44773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3"/>
            <a:endCxn id="7" idx="1"/>
          </p:cNvCxnSpPr>
          <p:nvPr/>
        </p:nvCxnSpPr>
        <p:spPr>
          <a:xfrm>
            <a:off x="2987824" y="5553236"/>
            <a:ext cx="39604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825424"/>
              </p:ext>
            </p:extLst>
          </p:nvPr>
        </p:nvGraphicFramePr>
        <p:xfrm>
          <a:off x="5318745" y="5301208"/>
          <a:ext cx="3333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1" name="Equation" r:id="rId13" imgW="330120" imgH="495000" progId="Equation.DSMT4">
                  <p:embed/>
                </p:oleObj>
              </mc:Choice>
              <mc:Fallback>
                <p:oleObj name="Equation" r:id="rId13" imgW="33012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745" y="5301208"/>
                        <a:ext cx="3333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673471"/>
              </p:ext>
            </p:extLst>
          </p:nvPr>
        </p:nvGraphicFramePr>
        <p:xfrm>
          <a:off x="5269408" y="4149080"/>
          <a:ext cx="3333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2" name="Equation" r:id="rId15" imgW="330120" imgH="495000" progId="Equation.DSMT4">
                  <p:embed/>
                </p:oleObj>
              </mc:Choice>
              <mc:Fallback>
                <p:oleObj name="Equation" r:id="rId15" imgW="33012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9408" y="4149080"/>
                        <a:ext cx="3333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Прямая со стрелкой 25"/>
          <p:cNvCxnSpPr>
            <a:stCxn id="5" idx="3"/>
            <a:endCxn id="8" idx="1"/>
          </p:cNvCxnSpPr>
          <p:nvPr/>
        </p:nvCxnSpPr>
        <p:spPr>
          <a:xfrm>
            <a:off x="4644007" y="4393344"/>
            <a:ext cx="432049" cy="776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3"/>
            <a:endCxn id="4" idx="1"/>
          </p:cNvCxnSpPr>
          <p:nvPr/>
        </p:nvCxnSpPr>
        <p:spPr>
          <a:xfrm>
            <a:off x="4644007" y="5553236"/>
            <a:ext cx="468537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Блок-схема: узел суммирования 27"/>
          <p:cNvSpPr/>
          <p:nvPr/>
        </p:nvSpPr>
        <p:spPr>
          <a:xfrm>
            <a:off x="6084168" y="4725144"/>
            <a:ext cx="612648" cy="612648"/>
          </a:xfrm>
          <a:prstGeom prst="flowChartSummingJunction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692408"/>
              </p:ext>
            </p:extLst>
          </p:nvPr>
        </p:nvGraphicFramePr>
        <p:xfrm>
          <a:off x="7395740" y="4818434"/>
          <a:ext cx="2571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3" name="Equation" r:id="rId17" imgW="253800" imgH="457200" progId="Equation.DSMT4">
                  <p:embed/>
                </p:oleObj>
              </mc:Choice>
              <mc:Fallback>
                <p:oleObj name="Equation" r:id="rId17" imgW="253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5740" y="4818434"/>
                        <a:ext cx="2571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281537"/>
              </p:ext>
            </p:extLst>
          </p:nvPr>
        </p:nvGraphicFramePr>
        <p:xfrm>
          <a:off x="8017073" y="5301208"/>
          <a:ext cx="587375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4" name="Equation" r:id="rId19" imgW="583920" imgH="266400" progId="Equation.DSMT4">
                  <p:embed/>
                </p:oleObj>
              </mc:Choice>
              <mc:Fallback>
                <p:oleObj name="Equation" r:id="rId19" imgW="58392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7073" y="5301208"/>
                        <a:ext cx="587375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Соединительная линия уступом 30"/>
          <p:cNvCxnSpPr>
            <a:stCxn id="8" idx="3"/>
            <a:endCxn id="28" idx="0"/>
          </p:cNvCxnSpPr>
          <p:nvPr/>
        </p:nvCxnSpPr>
        <p:spPr>
          <a:xfrm>
            <a:off x="5796136" y="4401108"/>
            <a:ext cx="594356" cy="324036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>
            <a:stCxn id="4" idx="3"/>
            <a:endCxn id="28" idx="4"/>
          </p:cNvCxnSpPr>
          <p:nvPr/>
        </p:nvCxnSpPr>
        <p:spPr>
          <a:xfrm flipV="1">
            <a:off x="5832624" y="5337792"/>
            <a:ext cx="557868" cy="215444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8" idx="6"/>
            <a:endCxn id="10" idx="1"/>
          </p:cNvCxnSpPr>
          <p:nvPr/>
        </p:nvCxnSpPr>
        <p:spPr>
          <a:xfrm>
            <a:off x="6696816" y="5031468"/>
            <a:ext cx="467472" cy="177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3"/>
          </p:cNvCxnSpPr>
          <p:nvPr/>
        </p:nvCxnSpPr>
        <p:spPr>
          <a:xfrm flipV="1">
            <a:off x="7884368" y="5040324"/>
            <a:ext cx="288032" cy="88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300192" y="522920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1581938" y="188640"/>
            <a:ext cx="6446446" cy="490066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дискриминатора для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Pilot-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компоненты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Объект 37"/>
          <p:cNvSpPr>
            <a:spLocks noGrp="1"/>
          </p:cNvSpPr>
          <p:nvPr>
            <p:ph idx="1"/>
          </p:nvPr>
        </p:nvSpPr>
        <p:spPr>
          <a:xfrm>
            <a:off x="477113" y="692696"/>
            <a:ext cx="8343359" cy="32004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Опережающая компонента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Запаздывающая компонента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(late)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Итоговая зависимость: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7351"/>
              </p:ext>
            </p:extLst>
          </p:nvPr>
        </p:nvGraphicFramePr>
        <p:xfrm>
          <a:off x="671513" y="1132483"/>
          <a:ext cx="51752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Equation" r:id="rId21" imgW="5168880" imgH="571320" progId="Equation.DSMT4">
                  <p:embed/>
                </p:oleObj>
              </mc:Choice>
              <mc:Fallback>
                <p:oleObj name="Equation" r:id="rId21" imgW="5168880" imgH="57132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1132483"/>
                        <a:ext cx="517525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320454"/>
              </p:ext>
            </p:extLst>
          </p:nvPr>
        </p:nvGraphicFramePr>
        <p:xfrm>
          <a:off x="691431" y="2176091"/>
          <a:ext cx="539273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Equation" r:id="rId23" imgW="5397480" imgH="609480" progId="Equation.DSMT4">
                  <p:embed/>
                </p:oleObj>
              </mc:Choice>
              <mc:Fallback>
                <p:oleObj name="Equation" r:id="rId23" imgW="5397480" imgH="609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431" y="2176091"/>
                        <a:ext cx="5392737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" name="Объект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618007"/>
              </p:ext>
            </p:extLst>
          </p:nvPr>
        </p:nvGraphicFramePr>
        <p:xfrm>
          <a:off x="3481313" y="2801938"/>
          <a:ext cx="18827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7" name="Equation" r:id="rId25" imgW="1879560" imgH="571320" progId="Equation.DSMT4">
                  <p:embed/>
                </p:oleObj>
              </mc:Choice>
              <mc:Fallback>
                <p:oleObj name="Equation" r:id="rId25" imgW="1879560" imgH="5713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13" y="2801938"/>
                        <a:ext cx="18827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023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Процесс на выходе дискриминатора: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где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среднее значение процесса на выходе дискриминатора;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флуктуационная составляющая.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Две важнейшие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характеристики оценки параметров: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дискриминационная характеристика, как аргумент 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ункции                  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                                               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флуктуационная составляющая выходного процесса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сигнала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BOC(1,1)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ДХ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принимает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соответствующий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расчетам вид: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035" y="2852936"/>
            <a:ext cx="8010525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517412"/>
              </p:ext>
            </p:extLst>
          </p:nvPr>
        </p:nvGraphicFramePr>
        <p:xfrm>
          <a:off x="4427984" y="84113"/>
          <a:ext cx="21288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4" imgW="2133360" imgH="533160" progId="Equation.DSMT4">
                  <p:embed/>
                </p:oleObj>
              </mc:Choice>
              <mc:Fallback>
                <p:oleObj name="Equation" r:id="rId4" imgW="213336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84113"/>
                        <a:ext cx="2128837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57209"/>
              </p:ext>
            </p:extLst>
          </p:nvPr>
        </p:nvGraphicFramePr>
        <p:xfrm>
          <a:off x="755650" y="718468"/>
          <a:ext cx="20526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Equation" r:id="rId6" imgW="2057400" imgH="622080" progId="Equation.DSMT4">
                  <p:embed/>
                </p:oleObj>
              </mc:Choice>
              <mc:Fallback>
                <p:oleObj name="Equation" r:id="rId6" imgW="205740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718468"/>
                        <a:ext cx="2052638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514551"/>
              </p:ext>
            </p:extLst>
          </p:nvPr>
        </p:nvGraphicFramePr>
        <p:xfrm>
          <a:off x="1306364" y="1280567"/>
          <a:ext cx="2413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Equation" r:id="rId8" imgW="241200" imgH="279360" progId="Equation.DSMT4">
                  <p:embed/>
                </p:oleObj>
              </mc:Choice>
              <mc:Fallback>
                <p:oleObj name="Equation" r:id="rId8" imgW="24120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364" y="1280567"/>
                        <a:ext cx="24130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205746"/>
              </p:ext>
            </p:extLst>
          </p:nvPr>
        </p:nvGraphicFramePr>
        <p:xfrm>
          <a:off x="823913" y="1819275"/>
          <a:ext cx="914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Equation" r:id="rId10" imgW="914400" imgH="393480" progId="Equation.DSMT4">
                  <p:embed/>
                </p:oleObj>
              </mc:Choice>
              <mc:Fallback>
                <p:oleObj name="Equation" r:id="rId10" imgW="91440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1819275"/>
                        <a:ext cx="914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45323"/>
              </p:ext>
            </p:extLst>
          </p:nvPr>
        </p:nvGraphicFramePr>
        <p:xfrm>
          <a:off x="1536700" y="1984896"/>
          <a:ext cx="8794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Equation" r:id="rId12" imgW="876240" imgH="507960" progId="Equation.DSMT4">
                  <p:embed/>
                </p:oleObj>
              </mc:Choice>
              <mc:Fallback>
                <p:oleObj name="Equation" r:id="rId12" imgW="876240" imgH="507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1984896"/>
                        <a:ext cx="8794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93587"/>
              </p:ext>
            </p:extLst>
          </p:nvPr>
        </p:nvGraphicFramePr>
        <p:xfrm>
          <a:off x="784498" y="2516188"/>
          <a:ext cx="24193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Equation" r:id="rId14" imgW="2412720" imgH="419040" progId="Equation.DSMT4">
                  <p:embed/>
                </p:oleObj>
              </mc:Choice>
              <mc:Fallback>
                <p:oleObj name="Equation" r:id="rId14" imgW="241272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98" y="2516188"/>
                        <a:ext cx="2419350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0227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Выводы по проделанной работе:</a:t>
            </a:r>
            <a:endParaRPr lang="ru-RU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работе были изучены типы и характеристики перспективных навигационных сигналов системы ГЛОНАСС.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Создана математическая модель перспективного навигационного сигнала с кодовым разделением, состоящего из суммы двух компонент.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Выявлено, что наилучшим способом объединения компонент передаваемого сигнала является метод временного мультиплексирования.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Создана модель дискриминатора для оценки задержки сигнала при большом отношении сигнал/шум и работе с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Pilot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-компонентой.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создана модель дискриминатора для мультиплексированного сигнала, но требует отладки и доработки за оставшийся период времени.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теоретические расчеты подтверждены моделированием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пакете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63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Постановка задачи.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5545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Конечной задачей навигации является извлечение информации об изучаемых объектах, а точнее – координат и скорости.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В виду того, что необходимо повышать качество приема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сигнала, к 2014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году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было решено изменить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тип структуры навигационных сигналов. Такими перспективными сигналами в СРНС ГЛОНАСС являются сигналы с кодовым разделением. Для них вводится новый способ модуляции на поднесущих частотах, дающий более точные результаты измерений.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настоящее время наличие цифровой информации в передающемся сигнале значительно ухудшает условия измерения параметров. Поэтому для перспективных сигналов так же вводится более удобный вид, представляющий сумму сигналов, содержащих и не содержащих цифровой информации.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образом, актуальной задачей является разработка  сигнала нового типа и исследование алгоритмов его обработки, в том числе слежение за задержкой, и извлечения информации.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работы:</a:t>
            </a:r>
          </a:p>
          <a:p>
            <a:pPr>
              <a:lnSpc>
                <a:spcPct val="80000"/>
              </a:lnSpc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модели перспективного сигнала СРНС ГЛОНАСС, изучение его характеристик и исследование систем слежения за задержкой сигнала с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-модуляцией.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69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сведения о новых 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сигналах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578850" cy="587727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системах с 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кодовым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разделением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излучение сигналов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происходит на одной частоте, но каждый сигнал модулируется определенным кодом.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основе кодового разделения лежит условие ортогональности сигналов, при котором ВКФ, характеризующая степень похожести сигналов, равна нулю.</a:t>
            </a:r>
          </a:p>
          <a:p>
            <a:pPr>
              <a:lnSpc>
                <a:spcPct val="8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обеспечения правильного функционирования СРНС используются 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шумоподобные сигналы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(ШПС), являющиеся широкополосными и обладающие большой базой сигнала. </a:t>
            </a:r>
          </a:p>
          <a:p>
            <a:pPr>
              <a:lnSpc>
                <a:spcPct val="8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Мы рассматриваем один из видов ШПС, применяемый в ГЛОНАСС,−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фазоманипулированные сигналы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У таких сигналов в дискретные моменты времени фаза изменяется на дискретную величину по определенному псевдослучайному закону.</a:t>
            </a:r>
          </a:p>
          <a:p>
            <a:pPr>
              <a:lnSpc>
                <a:spcPct val="80000"/>
              </a:lnSpc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Для перспективных сигналов вводится новый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 модуляции на поднесущих частотах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ВОС(1,1), так как он отличается более высокой точностью измерения задержки сигнала.</a:t>
            </a:r>
            <a:r>
              <a:rPr lang="ru-RU" sz="2000" dirty="0" smtClean="0"/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вводится более удобный вид самого сигнала, представленного в виде суммы сигналов, содержащих  и не содержащих цифровую информацию. Таким образом, сигнал цифровой информации не ухудшает условия измерения необходимых параметров при приеме.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078032"/>
              </p:ext>
            </p:extLst>
          </p:nvPr>
        </p:nvGraphicFramePr>
        <p:xfrm>
          <a:off x="3708400" y="3357563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3" imgW="1688760" imgH="482400" progId="Equation.DSMT4">
                  <p:embed/>
                </p:oleObj>
              </mc:Choice>
              <mc:Fallback>
                <p:oleObj name="Equation" r:id="rId3" imgW="16887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357563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266895"/>
              </p:ext>
            </p:extLst>
          </p:nvPr>
        </p:nvGraphicFramePr>
        <p:xfrm>
          <a:off x="3059113" y="1988840"/>
          <a:ext cx="2959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5" imgW="2958840" imgH="609480" progId="Equation.DSMT4">
                  <p:embed/>
                </p:oleObj>
              </mc:Choice>
              <mc:Fallback>
                <p:oleObj name="Equation" r:id="rId5" imgW="2958840" imgH="609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988840"/>
                        <a:ext cx="2959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667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8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-27384"/>
            <a:ext cx="8229600" cy="692695"/>
          </a:xfrm>
        </p:spPr>
        <p:txBody>
          <a:bodyPr>
            <a:normAutofit/>
          </a:bodyPr>
          <a:lstStyle/>
          <a:p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Сигнал 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DATA</a:t>
            </a:r>
            <a:endParaRPr lang="ru-RU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51" name="Rectangle 23"/>
          <p:cNvSpPr>
            <a:spLocks noGrp="1" noChangeArrowheads="1"/>
          </p:cNvSpPr>
          <p:nvPr>
            <p:ph type="body" sz="half" idx="3"/>
          </p:nvPr>
        </p:nvSpPr>
        <p:spPr>
          <a:xfrm>
            <a:off x="250825" y="909216"/>
            <a:ext cx="4403725" cy="568813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Сигнал навигационной информации: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модулирован бинарной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фазовой модуляцией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BPSK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 основе которой лежит периодическая кодовая последовательность с изменением амплитуды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-1,1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дальномерный код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Применяется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модуляция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BPSK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(1) с частотой следования символов кода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Fbpsk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=1Fb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МГц  кратной заданной базовой частоте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=1.023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МГц. Длительность одного символа кода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Fbpsk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мкс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Корреляционная функция: </a:t>
            </a:r>
          </a:p>
          <a:p>
            <a:pPr>
              <a:lnSpc>
                <a:spcPct val="8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5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14418"/>
              </p:ext>
            </p:extLst>
          </p:nvPr>
        </p:nvGraphicFramePr>
        <p:xfrm>
          <a:off x="1052513" y="5733256"/>
          <a:ext cx="23209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3" imgW="2933640" imgH="1384200" progId="Equation.DSMT4">
                  <p:embed/>
                </p:oleObj>
              </mc:Choice>
              <mc:Fallback>
                <p:oleObj name="Equation" r:id="rId3" imgW="2933640" imgH="1384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5733256"/>
                        <a:ext cx="23209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5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877860"/>
              </p:ext>
            </p:extLst>
          </p:nvPr>
        </p:nvGraphicFramePr>
        <p:xfrm>
          <a:off x="1173163" y="1562819"/>
          <a:ext cx="27908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5" imgW="2476440" imgH="317160" progId="Equation.DSMT4">
                  <p:embed/>
                </p:oleObj>
              </mc:Choice>
              <mc:Fallback>
                <p:oleObj name="Equation" r:id="rId5" imgW="2476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1562819"/>
                        <a:ext cx="27908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Рисунок 1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2696"/>
            <a:ext cx="4139952" cy="3168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57444"/>
            <a:ext cx="4170587" cy="3127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42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4834880" cy="82068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Спектральная плотность мощности: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361939"/>
              </p:ext>
            </p:extLst>
          </p:nvPr>
        </p:nvGraphicFramePr>
        <p:xfrm>
          <a:off x="2212975" y="5710238"/>
          <a:ext cx="803275" cy="20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" imgW="1117440" imgH="342720" progId="Equation.DSMT4">
                  <p:embed/>
                </p:oleObj>
              </mc:Choice>
              <mc:Fallback>
                <p:oleObj name="Equation" r:id="rId3" imgW="1117440" imgH="34272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5710238"/>
                        <a:ext cx="803275" cy="204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700808"/>
            <a:ext cx="4724997" cy="354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280" y="1732138"/>
            <a:ext cx="4683224" cy="351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051720" y="5013176"/>
            <a:ext cx="0" cy="648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71800" y="5013176"/>
            <a:ext cx="0" cy="648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051720" y="5589240"/>
            <a:ext cx="720080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010144"/>
              </p:ext>
            </p:extLst>
          </p:nvPr>
        </p:nvGraphicFramePr>
        <p:xfrm>
          <a:off x="381000" y="555625"/>
          <a:ext cx="33607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7" imgW="4686120" imgH="1587240" progId="Equation.DSMT4">
                  <p:embed/>
                </p:oleObj>
              </mc:Choice>
              <mc:Fallback>
                <p:oleObj name="Equation" r:id="rId7" imgW="4686120" imgH="158724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55625"/>
                        <a:ext cx="3360738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7575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/>
          <a:lstStyle/>
          <a:p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Сигнал</a:t>
            </a:r>
            <a:r>
              <a:rPr lang="ru-RU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PILOT</a:t>
            </a:r>
            <a:r>
              <a:rPr lang="ru-RU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7950" y="764530"/>
            <a:ext cx="4968106" cy="61429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Сигнал данных, без цифровой компоненты: </a:t>
            </a:r>
          </a:p>
          <a:p>
            <a:pPr>
              <a:lnSpc>
                <a:spcPct val="80000"/>
              </a:lnSpc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модулирован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бинарной модуляцией на поднесущих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ОС(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fsub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fchi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). Функция модуляции ВОС определяется выражением: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, где: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- длительность половины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периода модулирующей гармонической функции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При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модуляции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ОС(1,1) на одном символе кода сигнала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BPSK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(1) «укладывается» один период цифровой синусоиды.</a:t>
            </a:r>
          </a:p>
          <a:p>
            <a:pPr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Нормированная корреляционная функция :</a:t>
            </a:r>
          </a:p>
          <a:p>
            <a:pPr>
              <a:lnSpc>
                <a:spcPct val="80000"/>
              </a:lnSpc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где:                         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целочисленный параметр.</a:t>
            </a:r>
          </a:p>
          <a:p>
            <a:pPr>
              <a:lnSpc>
                <a:spcPct val="80000"/>
              </a:lnSpc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869098"/>
              </p:ext>
            </p:extLst>
          </p:nvPr>
        </p:nvGraphicFramePr>
        <p:xfrm>
          <a:off x="607591" y="1124744"/>
          <a:ext cx="23082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3" imgW="2311200" imgH="380880" progId="Equation.DSMT4">
                  <p:embed/>
                </p:oleObj>
              </mc:Choice>
              <mc:Fallback>
                <p:oleObj name="Equation" r:id="rId3" imgW="23112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91" y="1124744"/>
                        <a:ext cx="23082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579776"/>
              </p:ext>
            </p:extLst>
          </p:nvPr>
        </p:nvGraphicFramePr>
        <p:xfrm>
          <a:off x="539552" y="2400300"/>
          <a:ext cx="37115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5" imgW="3429000" imgH="355320" progId="Equation.DSMT4">
                  <p:embed/>
                </p:oleObj>
              </mc:Choice>
              <mc:Fallback>
                <p:oleObj name="Equation" r:id="rId5" imgW="34290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00300"/>
                        <a:ext cx="37115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888532"/>
              </p:ext>
            </p:extLst>
          </p:nvPr>
        </p:nvGraphicFramePr>
        <p:xfrm>
          <a:off x="395536" y="4937596"/>
          <a:ext cx="4662488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7" imgW="7099200" imgH="1765080" progId="Equation.DSMT4">
                  <p:embed/>
                </p:oleObj>
              </mc:Choice>
              <mc:Fallback>
                <p:oleObj name="Equation" r:id="rId7" imgW="7099200" imgH="1765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937596"/>
                        <a:ext cx="4662488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837841"/>
              </p:ext>
            </p:extLst>
          </p:nvPr>
        </p:nvGraphicFramePr>
        <p:xfrm>
          <a:off x="527720" y="6472063"/>
          <a:ext cx="15240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9" imgW="1866600" imgH="419040" progId="Equation.DSMT4">
                  <p:embed/>
                </p:oleObj>
              </mc:Choice>
              <mc:Fallback>
                <p:oleObj name="Equation" r:id="rId9" imgW="18666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20" y="6472063"/>
                        <a:ext cx="15240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48680"/>
            <a:ext cx="4323184" cy="324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656" y="3717032"/>
            <a:ext cx="4253880" cy="319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127216"/>
              </p:ext>
            </p:extLst>
          </p:nvPr>
        </p:nvGraphicFramePr>
        <p:xfrm>
          <a:off x="612106" y="3151188"/>
          <a:ext cx="1871662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5" name="Equation" r:id="rId13" imgW="2286000" imgH="317160" progId="Equation.DSMT4">
                  <p:embed/>
                </p:oleObj>
              </mc:Choice>
              <mc:Fallback>
                <p:oleObj name="Equation" r:id="rId13" imgW="2286000" imgH="317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06" y="3151188"/>
                        <a:ext cx="1871662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707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9915"/>
            <a:ext cx="8229600" cy="96683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Спектральная плотность мощности модулирующего сигнала с модуляцией ВОС(1,1) и начальной фазой равной нулю: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454438"/>
              </p:ext>
            </p:extLst>
          </p:nvPr>
        </p:nvGraphicFramePr>
        <p:xfrm>
          <a:off x="899592" y="1125563"/>
          <a:ext cx="52625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6159240" imgH="634680" progId="Equation.DSMT4">
                  <p:embed/>
                </p:oleObj>
              </mc:Choice>
              <mc:Fallback>
                <p:oleObj name="Equation" r:id="rId3" imgW="6159240" imgH="6346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125563"/>
                        <a:ext cx="526256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573" y="1844824"/>
            <a:ext cx="5141979" cy="385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9" y="1844824"/>
            <a:ext cx="5141979" cy="385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5810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Rectangle 7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64704"/>
          </a:xfrm>
        </p:spPr>
        <p:txBody>
          <a:bodyPr>
            <a:normAutofit/>
          </a:bodyPr>
          <a:lstStyle/>
          <a:p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Мультиплексированный сигнал.</a:t>
            </a: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07950" y="692696"/>
            <a:ext cx="8928546" cy="655339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эффективный способ объединения сигналов - метод временного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мультиплексирования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Для реализации временного мультиплексирования длительность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символа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кода увеличивается в два раза на оси временного мультиплексирования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Суть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метода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ось суммарного сигнала разбивается на равные промежутки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времени –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длительности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символов кода. На такие же промежутки разбиты оси самих принимаемых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Сигналы обязательно синхронизированы по времени.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ось суммарного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поочередно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переставляются элементы компонент: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Такой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способ сложения можно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легко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представить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помощи устройства ключ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когда при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подаче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определенного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разрешающего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устройство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течение заданного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времени ключ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переключается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 на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Pilot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 на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данной модели на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лительность символа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кода приходится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сто отсчетов.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28" name="Picture 108" descr="Таблиц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420888"/>
            <a:ext cx="2901922" cy="86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642" y="3308557"/>
            <a:ext cx="7934934" cy="378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>
            <a:off x="2843808" y="3861048"/>
            <a:ext cx="648072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трелка вниз 7"/>
          <p:cNvSpPr/>
          <p:nvPr/>
        </p:nvSpPr>
        <p:spPr>
          <a:xfrm>
            <a:off x="3086121" y="3933056"/>
            <a:ext cx="117727" cy="2016224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491880" y="4941168"/>
            <a:ext cx="576064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>
            <a:off x="3721048" y="5013176"/>
            <a:ext cx="130871" cy="936104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077473" y="4221088"/>
            <a:ext cx="638543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трелка вниз 21"/>
          <p:cNvSpPr/>
          <p:nvPr/>
        </p:nvSpPr>
        <p:spPr>
          <a:xfrm>
            <a:off x="4283969" y="4293096"/>
            <a:ext cx="112776" cy="2304256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702872" y="4941168"/>
            <a:ext cx="576064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трелка вниз 26"/>
          <p:cNvSpPr/>
          <p:nvPr/>
        </p:nvSpPr>
        <p:spPr>
          <a:xfrm>
            <a:off x="4932040" y="5013176"/>
            <a:ext cx="130871" cy="936104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 flipV="1">
            <a:off x="5292080" y="4221088"/>
            <a:ext cx="589208" cy="290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низ 28"/>
          <p:cNvSpPr/>
          <p:nvPr/>
        </p:nvSpPr>
        <p:spPr>
          <a:xfrm>
            <a:off x="5521249" y="4295998"/>
            <a:ext cx="112776" cy="2304256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5927008" y="4941168"/>
            <a:ext cx="576064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низ 32"/>
          <p:cNvSpPr/>
          <p:nvPr/>
        </p:nvSpPr>
        <p:spPr>
          <a:xfrm>
            <a:off x="6156176" y="5013176"/>
            <a:ext cx="130871" cy="936104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375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2">
              <a:lumMod val="75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0"/>
            <a:ext cx="5030754" cy="377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27384"/>
            <a:ext cx="5045336" cy="378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534" y="3573016"/>
            <a:ext cx="4451986" cy="333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619672" y="3284984"/>
            <a:ext cx="0" cy="8640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203848" y="3284984"/>
            <a:ext cx="0" cy="8640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619672" y="4077072"/>
            <a:ext cx="1584176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642083"/>
              </p:ext>
            </p:extLst>
          </p:nvPr>
        </p:nvGraphicFramePr>
        <p:xfrm>
          <a:off x="1968284" y="4221088"/>
          <a:ext cx="747712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6" imgW="1041120" imgH="317160" progId="Equation.DSMT4">
                  <p:embed/>
                </p:oleObj>
              </mc:Choice>
              <mc:Fallback>
                <p:oleObj name="Equation" r:id="rId6" imgW="1041120" imgH="31716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284" y="4221088"/>
                        <a:ext cx="747712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92808" y="4765677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Корреляционная функция: </a:t>
            </a: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457281"/>
              </p:ext>
            </p:extLst>
          </p:nvPr>
        </p:nvGraphicFramePr>
        <p:xfrm>
          <a:off x="720601" y="5222875"/>
          <a:ext cx="36353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8" imgW="4597200" imgH="571320" progId="Equation.DSMT4">
                  <p:embed/>
                </p:oleObj>
              </mc:Choice>
              <mc:Fallback>
                <p:oleObj name="Equation" r:id="rId8" imgW="4597200" imgH="57132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601" y="5222875"/>
                        <a:ext cx="36353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289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890</Words>
  <Application>Microsoft Macintosh PowerPoint</Application>
  <PresentationFormat>On-screen Show 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Тема Office</vt:lpstr>
      <vt:lpstr>Equation</vt:lpstr>
      <vt:lpstr>НАУЧНАЯ РАБОТА</vt:lpstr>
      <vt:lpstr>Постановка задачи.</vt:lpstr>
      <vt:lpstr>Основные сведения о новых сигналах</vt:lpstr>
      <vt:lpstr>Сигнал DATA</vt:lpstr>
      <vt:lpstr>PowerPoint Presentation</vt:lpstr>
      <vt:lpstr>Сигнал PILOT.</vt:lpstr>
      <vt:lpstr>PowerPoint Presentation</vt:lpstr>
      <vt:lpstr>Мультиплексированный сигнал.</vt:lpstr>
      <vt:lpstr>PowerPoint Presentation</vt:lpstr>
      <vt:lpstr>Следящая система за задержкой сигнала.</vt:lpstr>
      <vt:lpstr>Схема дискриминатора для Pilot-компоненты</vt:lpstr>
      <vt:lpstr>PowerPoint Presentation</vt:lpstr>
      <vt:lpstr>Выводы по проделанной работе: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МАГИСТЕРСКАЯ ДИССЕРТАЦИЯ</dc:title>
  <dc:creator>Надин</dc:creator>
  <cp:lastModifiedBy>ustinovs</cp:lastModifiedBy>
  <cp:revision>51</cp:revision>
  <dcterms:created xsi:type="dcterms:W3CDTF">2013-03-03T12:25:58Z</dcterms:created>
  <dcterms:modified xsi:type="dcterms:W3CDTF">2013-03-04T09:10:02Z</dcterms:modified>
</cp:coreProperties>
</file>