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sdx" ContentType="application/vnd.ms-visio.drawing"/>
  <Default Extension="tif" ContentType="image/tiff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7"/>
  </p:notesMasterIdLst>
  <p:sldIdLst>
    <p:sldId id="256" r:id="rId2"/>
    <p:sldId id="267" r:id="rId3"/>
    <p:sldId id="272" r:id="rId4"/>
    <p:sldId id="274" r:id="rId5"/>
    <p:sldId id="275" r:id="rId6"/>
    <p:sldId id="259" r:id="rId7"/>
    <p:sldId id="268" r:id="rId8"/>
    <p:sldId id="260" r:id="rId9"/>
    <p:sldId id="265" r:id="rId10"/>
    <p:sldId id="264" r:id="rId11"/>
    <p:sldId id="271" r:id="rId12"/>
    <p:sldId id="263" r:id="rId13"/>
    <p:sldId id="269" r:id="rId14"/>
    <p:sldId id="270" r:id="rId15"/>
    <p:sldId id="26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130DB10-9187-4826-B5C8-00376CB866E5}">
          <p14:sldIdLst>
            <p14:sldId id="256"/>
            <p14:sldId id="267"/>
            <p14:sldId id="272"/>
            <p14:sldId id="274"/>
            <p14:sldId id="275"/>
            <p14:sldId id="259"/>
            <p14:sldId id="268"/>
            <p14:sldId id="260"/>
            <p14:sldId id="265"/>
            <p14:sldId id="264"/>
            <p14:sldId id="271"/>
            <p14:sldId id="263"/>
            <p14:sldId id="269"/>
            <p14:sldId id="270"/>
            <p14:sldId id="26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" initials="1" lastIdx="1" clrIdx="0">
    <p:extLst>
      <p:ext uri="{19B8F6BF-5375-455C-9EA6-DF929625EA0E}">
        <p15:presenceInfo xmlns:p15="http://schemas.microsoft.com/office/powerpoint/2012/main" userId="1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3" autoAdjust="0"/>
    <p:restoredTop sz="96586" autoAdjust="0"/>
  </p:normalViewPr>
  <p:slideViewPr>
    <p:cSldViewPr snapToGrid="0">
      <p:cViewPr varScale="1">
        <p:scale>
          <a:sx n="115" d="100"/>
          <a:sy n="115" d="100"/>
        </p:scale>
        <p:origin x="534" y="108"/>
      </p:cViewPr>
      <p:guideLst/>
    </p:cSldViewPr>
  </p:slideViewPr>
  <p:outlineViewPr>
    <p:cViewPr>
      <p:scale>
        <a:sx n="33" d="100"/>
        <a:sy n="33" d="100"/>
      </p:scale>
      <p:origin x="0" y="-402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1" d="100"/>
          <a:sy n="61" d="100"/>
        </p:scale>
        <p:origin x="274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91BCAC-5377-41DB-BECA-14E1133D5A77}" type="datetimeFigureOut">
              <a:rPr lang="ru-RU" smtClean="0"/>
              <a:t>20.06.2016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C5481F-35E2-42F9-A27D-97FADA5A2E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879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5481F-35E2-42F9-A27D-97FADA5A2E6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471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5481F-35E2-42F9-A27D-97FADA5A2E6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58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10C38-1F5A-43F6-8084-500D75862F9A}" type="datetime1">
              <a:rPr lang="ru-RU" smtClean="0"/>
              <a:t>20.06.2016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85CAA-E084-45FF-9A88-1A42310FF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177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D18AA-755A-40A5-BCC3-E481878DCE2C}" type="datetime1">
              <a:rPr lang="ru-RU" smtClean="0"/>
              <a:t>20.06.2016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85CAA-E084-45FF-9A88-1A42310FF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59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5A982-0391-401A-A2F2-DF78087E873D}" type="datetime1">
              <a:rPr lang="ru-RU" smtClean="0"/>
              <a:t>20.06.2016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85CAA-E084-45FF-9A88-1A42310FF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979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86C9D-9F1D-4D97-8A6D-B69ED07B680D}" type="datetime1">
              <a:rPr lang="ru-RU" smtClean="0"/>
              <a:t>20.06.2016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85CAA-E084-45FF-9A88-1A42310FF3B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4231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167A3-72EC-4EF4-AC1F-B8463C2691D6}" type="datetime1">
              <a:rPr lang="ru-RU" smtClean="0"/>
              <a:t>20.06.2016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85CAA-E084-45FF-9A88-1A42310FF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793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A308E-989C-46A9-B370-C6CDC68C5016}" type="datetime1">
              <a:rPr lang="ru-RU" smtClean="0"/>
              <a:t>20.06.2016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85CAA-E084-45FF-9A88-1A42310FF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656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80E2D-BC92-4577-997F-6FD3A3DE951A}" type="datetime1">
              <a:rPr lang="ru-RU" smtClean="0"/>
              <a:t>20.06.2016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85CAA-E084-45FF-9A88-1A42310FF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945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38943-ECC8-441C-B940-59606BCA20EF}" type="datetime1">
              <a:rPr lang="ru-RU" smtClean="0"/>
              <a:t>20.06.2016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85CAA-E084-45FF-9A88-1A42310FF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051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44F33-AA0E-4B46-AAD1-788050335DF1}" type="datetime1">
              <a:rPr lang="ru-RU" smtClean="0"/>
              <a:t>20.06.2016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85CAA-E084-45FF-9A88-1A42310FF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195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71CE1-5F7F-4DC4-8A79-70BC2B9167F8}" type="datetime1">
              <a:rPr lang="ru-RU" smtClean="0"/>
              <a:t>20.06.2016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85CAA-E084-45FF-9A88-1A42310FF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350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85B38-ABB9-4418-A766-F6634C3E3EC3}" type="datetime1">
              <a:rPr lang="ru-RU" smtClean="0"/>
              <a:t>20.06.2016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85CAA-E084-45FF-9A88-1A42310FF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088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097E2-F032-49F5-A0C3-21BB192EDB98}" type="datetime1">
              <a:rPr lang="ru-RU" smtClean="0"/>
              <a:t>20.06.2016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85CAA-E084-45FF-9A88-1A42310FF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737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png"/><Relationship Id="rId5" Type="http://schemas.openxmlformats.org/officeDocument/2006/relationships/image" Target="../media/image14.emf"/><Relationship Id="rId4" Type="http://schemas.openxmlformats.org/officeDocument/2006/relationships/package" Target="../embeddings/_________Microsoft_Visio1.vsdx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48594"/>
            <a:ext cx="9144000" cy="2387600"/>
          </a:xfrm>
        </p:spPr>
        <p:txBody>
          <a:bodyPr>
            <a:noAutofit/>
          </a:bodyPr>
          <a:lstStyle/>
          <a:p>
            <a:r>
              <a:rPr lang="ru-RU" sz="4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Поддержка угломерной НАП данными от инерциальных датчиков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81463" y="4788332"/>
            <a:ext cx="7062537" cy="1655762"/>
          </a:xfrm>
        </p:spPr>
        <p:txBody>
          <a:bodyPr>
            <a:normAutofit fontScale="70000" lnSpcReduction="20000"/>
          </a:bodyPr>
          <a:lstStyle/>
          <a:p>
            <a:pPr algn="r"/>
            <a:r>
              <a:rPr lang="ru-RU" sz="3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Калитенко</a:t>
            </a:r>
            <a:r>
              <a:rPr lang="ru-RU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Богдан Васильевич</a:t>
            </a:r>
          </a:p>
          <a:p>
            <a:pPr algn="r"/>
            <a:r>
              <a:rPr lang="ru-RU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ЭР-25-10</a:t>
            </a:r>
          </a:p>
          <a:p>
            <a:pPr algn="r"/>
            <a:r>
              <a:rPr lang="ru-RU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Научный руководитель: </a:t>
            </a:r>
          </a:p>
          <a:p>
            <a:pPr algn="r"/>
            <a:r>
              <a:rPr lang="ru-RU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к.т.н. </a:t>
            </a:r>
            <a:r>
              <a:rPr lang="ru-RU" sz="3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Корогодин</a:t>
            </a:r>
            <a:r>
              <a:rPr lang="ru-RU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И.В.</a:t>
            </a:r>
          </a:p>
          <a:p>
            <a:endParaRPr lang="ru-RU" sz="3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67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858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Модель ССРФ</a:t>
            </a:r>
            <a:endParaRPr lang="ru-RU" sz="3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85CAA-E084-45FF-9A88-1A42310FF3B2}" type="slidenum">
              <a:rPr lang="ru-RU" smtClean="0"/>
              <a:t>10</a:t>
            </a:fld>
            <a:endParaRPr lang="ru-RU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03685" y="184466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525331" y="6077248"/>
            <a:ext cx="6093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Упрощенная схема модели ССРФ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38" y="1041465"/>
            <a:ext cx="8320323" cy="490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3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85800" y="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Модель ССРФ</a:t>
            </a: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85CAA-E084-45FF-9A88-1A42310FF3B2}" type="slidenum">
              <a:rPr lang="ru-RU" smtClean="0"/>
              <a:t>11</a:t>
            </a:fld>
            <a:endParaRPr lang="ru-RU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03685" y="184466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525331" y="6077248"/>
            <a:ext cx="6093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Упрощенная схема модели ССРФ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38" y="1041466"/>
            <a:ext cx="8320323" cy="490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10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" y="1057442"/>
            <a:ext cx="4622560" cy="359330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24000" y="1"/>
            <a:ext cx="12192000" cy="105744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Эффект от поддержки УНАП данными ИИБ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85CAA-E084-45FF-9A88-1A42310FF3B2}" type="slidenum">
              <a:rPr lang="ru-RU" smtClean="0"/>
              <a:t>12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-257735" y="5082358"/>
            <a:ext cx="51491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Зависимость </a:t>
            </a:r>
            <a:r>
              <a:rPr lang="ru-RU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СКОш</a:t>
            </a: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от ширины полосы пропускания ССРФ без поддержки от ИИБ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13375" y="5128524"/>
            <a:ext cx="4996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Зависимость </a:t>
            </a:r>
            <a:r>
              <a:rPr lang="ru-RU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СКОш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от ширины полосы пропускания ССРФ с поддержкой от ИИБ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4"/>
          <a:stretch/>
        </p:blipFill>
        <p:spPr>
          <a:xfrm>
            <a:off x="4628111" y="1057442"/>
            <a:ext cx="4355869" cy="359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57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24000" y="-80264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Эффект от поддержки УНАП данными ИИБ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85CAA-E084-45FF-9A88-1A42310FF3B2}" type="slidenum">
              <a:rPr lang="ru-RU" smtClean="0"/>
              <a:t>13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26082" y="5346199"/>
            <a:ext cx="40601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Зависимость ширины шумовой полосы от скорости вращения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26977" y="5346199"/>
            <a:ext cx="3873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Зависимость </a:t>
            </a:r>
            <a:r>
              <a:rPr lang="ru-RU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СКОш</a:t>
            </a: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от скорости вращения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r="44167"/>
          <a:stretch/>
        </p:blipFill>
        <p:spPr>
          <a:xfrm>
            <a:off x="1" y="1074125"/>
            <a:ext cx="4712321" cy="3942000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2" r="47102"/>
          <a:stretch/>
        </p:blipFill>
        <p:spPr>
          <a:xfrm>
            <a:off x="4583456" y="1074125"/>
            <a:ext cx="4560544" cy="3969809"/>
          </a:xfrm>
        </p:spPr>
      </p:pic>
    </p:spTree>
    <p:extLst>
      <p:ext uri="{BB962C8B-B14F-4D97-AF65-F5344CB8AC3E}">
        <p14:creationId xmlns:p14="http://schemas.microsoft.com/office/powerpoint/2010/main" val="270360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24000" y="1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Повышение помехоустойчивости</a:t>
            </a:r>
            <a:endParaRPr lang="ru-RU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85CAA-E084-45FF-9A88-1A42310FF3B2}" type="slidenum">
              <a:rPr lang="ru-RU" smtClean="0"/>
              <a:t>14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894333" y="5694452"/>
            <a:ext cx="58771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Выигрыш в помехоустойчивости при поддержке данными от инерциальных датчиков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9" t="2806" r="44195"/>
          <a:stretch/>
        </p:blipFill>
        <p:spPr>
          <a:xfrm>
            <a:off x="1557580" y="1080452"/>
            <a:ext cx="6028841" cy="454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62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85800" y="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Основные результаты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МЭМС-датчики плохо подходят для автономного решения задачи позиционирования. Уже после минуты работы ошибка составляет от нескольких десятков до нескольких сотен метров</a:t>
            </a:r>
          </a:p>
          <a:p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В ходе эксперимента гироскоп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L3G4200D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показал уход нулей около 10-20 градусов в час. Характеристики сильно отличаются от датчика к датчику даже одного кристалла</a:t>
            </a:r>
          </a:p>
          <a:p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Поддержка от ИИБ повышает помехоустойчивость УНАП на 5-10 дБ на вращающихся объектах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85CAA-E084-45FF-9A88-1A42310FF3B2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89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85800" y="1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Угломерная НАП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85CAA-E084-45FF-9A88-1A42310FF3B2}" type="slidenum">
              <a:rPr lang="ru-RU" smtClean="0"/>
              <a:t>2</a:t>
            </a:fld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14" y="2317631"/>
            <a:ext cx="6342936" cy="398156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14830" y="1137995"/>
            <a:ext cx="282917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ССРФ не влияют:</a:t>
            </a:r>
          </a:p>
          <a:p>
            <a:pPr marL="457200" indent="-457200">
              <a:buAutoNum type="arabicPeriod"/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Поступательное движение носителя</a:t>
            </a:r>
          </a:p>
          <a:p>
            <a:pPr marL="457200" indent="-457200">
              <a:buAutoNum type="arabicPeriod"/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Нестабильность опорного генератора</a:t>
            </a:r>
          </a:p>
          <a:p>
            <a:pPr marL="457200" indent="-457200">
              <a:buAutoNum type="arabicPeriod"/>
            </a:pPr>
            <a:endParaRPr lang="ru-RU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ССРФ зависит от динамики вращательного движения</a:t>
            </a:r>
          </a:p>
        </p:txBody>
      </p:sp>
    </p:spTree>
    <p:extLst>
      <p:ext uri="{BB962C8B-B14F-4D97-AF65-F5344CB8AC3E}">
        <p14:creationId xmlns:p14="http://schemas.microsoft.com/office/powerpoint/2010/main" val="309288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85800" y="1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Цель работы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311" y="3978443"/>
            <a:ext cx="2536740" cy="184881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85CAA-E084-45FF-9A88-1A42310FF3B2}" type="slidenum">
              <a:rPr lang="ru-RU" smtClean="0"/>
              <a:t>3</a:t>
            </a:fld>
            <a:endParaRPr lang="ru-RU" dirty="0"/>
          </a:p>
        </p:txBody>
      </p:sp>
      <p:pic>
        <p:nvPicPr>
          <p:cNvPr id="5" name="Объект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5" r="48818"/>
          <a:stretch/>
        </p:blipFill>
        <p:spPr>
          <a:xfrm>
            <a:off x="1957136" y="1172707"/>
            <a:ext cx="3132359" cy="28057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86649" y="3317819"/>
            <a:ext cx="121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МЭМС</a:t>
            </a:r>
          </a:p>
        </p:txBody>
      </p:sp>
      <p:sp>
        <p:nvSpPr>
          <p:cNvPr id="8" name="Стрелка вправо 7"/>
          <p:cNvSpPr/>
          <p:nvPr/>
        </p:nvSpPr>
        <p:spPr>
          <a:xfrm rot="1781200">
            <a:off x="5207275" y="2139285"/>
            <a:ext cx="2208798" cy="1061007"/>
          </a:xfrm>
          <a:prstGeom prst="rightArrow">
            <a:avLst>
              <a:gd name="adj1" fmla="val 50000"/>
              <a:gd name="adj2" fmla="val 521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Комплексирование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8752">
            <a:off x="7739315" y="1533356"/>
            <a:ext cx="1410963" cy="14109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9843" y="571064"/>
            <a:ext cx="5715000" cy="378142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44318" y="5071441"/>
            <a:ext cx="61579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Цель работы 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исследование эффективности поддержки УНАП от инерциальных датчиков. </a:t>
            </a:r>
          </a:p>
        </p:txBody>
      </p:sp>
    </p:spTree>
    <p:extLst>
      <p:ext uri="{BB962C8B-B14F-4D97-AF65-F5344CB8AC3E}">
        <p14:creationId xmlns:p14="http://schemas.microsoft.com/office/powerpoint/2010/main" val="350307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85800" y="1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</a:t>
            </a:r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адачи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85CAA-E084-45FF-9A88-1A42310FF3B2}" type="slidenum">
              <a:rPr lang="ru-RU" smtClean="0"/>
              <a:t>4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3" t="14944" r="31809" b="8998"/>
          <a:stretch/>
        </p:blipFill>
        <p:spPr>
          <a:xfrm>
            <a:off x="5997833" y="59902"/>
            <a:ext cx="3405165" cy="24626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0" t="20174" r="20804" b="20703"/>
          <a:stretch/>
        </p:blipFill>
        <p:spPr>
          <a:xfrm>
            <a:off x="397260" y="2546099"/>
            <a:ext cx="1925025" cy="19136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731" y="4325817"/>
            <a:ext cx="5298395" cy="23956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7261" y="1304576"/>
            <a:ext cx="34964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Сравнить 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датчики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918214" y="2791360"/>
            <a:ext cx="370005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Получить 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выборки </a:t>
            </a:r>
          </a:p>
          <a:p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измерений 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гироскопа</a:t>
            </a: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65627" y="5003305"/>
            <a:ext cx="39597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Провести 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анализ </a:t>
            </a:r>
          </a:p>
          <a:p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полученных </a:t>
            </a:r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измерений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18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477" y="2838367"/>
            <a:ext cx="4667767" cy="35179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1957" y="-165099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</a:t>
            </a:r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адачи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56681" y="969456"/>
            <a:ext cx="5087319" cy="139583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Разработать имитационную модель ССРФ с комплексированием и без комплексирования с инерциальными датчиками</a:t>
            </a:r>
          </a:p>
          <a:p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85CAA-E084-45FF-9A88-1A42310FF3B2}" type="slidenum">
              <a:rPr lang="ru-RU" smtClean="0"/>
              <a:t>5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54732" y="4679908"/>
            <a:ext cx="39640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 Найти оптимальные значения шумовой полосы ССРФ</a:t>
            </a:r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" t="13628" r="26565" b="2101"/>
          <a:stretch/>
        </p:blipFill>
        <p:spPr>
          <a:xfrm>
            <a:off x="0" y="836133"/>
            <a:ext cx="4018752" cy="333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78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3093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Сравнение датчиков по критерию точности</a:t>
            </a:r>
          </a:p>
        </p:txBody>
      </p:sp>
      <p:pic>
        <p:nvPicPr>
          <p:cNvPr id="4" name="Объект 1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4633" y="1062194"/>
            <a:ext cx="7995367" cy="4351338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85CAA-E084-45FF-9A88-1A42310FF3B2}" type="slidenum">
              <a:rPr lang="ru-RU" smtClean="0"/>
              <a:t>6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731135" y="5925464"/>
            <a:ext cx="76370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Схема структуры </a:t>
            </a:r>
            <a:r>
              <a:rPr lang="ru-RU" sz="2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имитационной модели </a:t>
            </a:r>
            <a:r>
              <a:rPr lang="ru-RU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ИНС </a:t>
            </a:r>
          </a:p>
        </p:txBody>
      </p:sp>
    </p:spTree>
    <p:extLst>
      <p:ext uri="{BB962C8B-B14F-4D97-AF65-F5344CB8AC3E}">
        <p14:creationId xmlns:p14="http://schemas.microsoft.com/office/powerpoint/2010/main" val="189364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369" y="-25110"/>
            <a:ext cx="1539631" cy="14788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58004">
            <a:off x="70398" y="118812"/>
            <a:ext cx="1454252" cy="15170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Сравнение датчиков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4419811"/>
              </p:ext>
            </p:extLst>
          </p:nvPr>
        </p:nvGraphicFramePr>
        <p:xfrm>
          <a:off x="371474" y="1825625"/>
          <a:ext cx="8477252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38626"/>
                <a:gridCol w="423862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Модель блока</a:t>
                      </a:r>
                      <a:endParaRPr lang="ru-RU" sz="20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СКОш</a:t>
                      </a:r>
                      <a:r>
                        <a:rPr lang="en-US" sz="20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</a:t>
                      </a:r>
                      <a:r>
                        <a:rPr lang="ru-RU" sz="20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м</a:t>
                      </a:r>
                      <a:endParaRPr lang="ru-RU" sz="20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ADIS 16405</a:t>
                      </a:r>
                      <a:endParaRPr lang="ru-RU" sz="2000" b="1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53,27</a:t>
                      </a:r>
                      <a:endParaRPr lang="ru-RU" sz="20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MPU 6050</a:t>
                      </a:r>
                      <a:endParaRPr lang="ru-RU" sz="20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126,1</a:t>
                      </a:r>
                      <a:endParaRPr lang="ru-RU" sz="20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MPU 9250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121,77</a:t>
                      </a:r>
                      <a:endParaRPr lang="ru-RU" sz="20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MinIMU-9</a:t>
                      </a:r>
                      <a:endParaRPr lang="ru-RU" sz="20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214,2</a:t>
                      </a:r>
                      <a:endParaRPr lang="ru-RU" sz="20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BMX055</a:t>
                      </a:r>
                      <a:endParaRPr lang="ru-RU" sz="20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82,55</a:t>
                      </a:r>
                      <a:endParaRPr lang="ru-RU" sz="20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0" name="Номер слайда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85CAA-E084-45FF-9A88-1A42310FF3B2}" type="slidenum">
              <a:rPr lang="ru-RU" smtClean="0"/>
              <a:t>7</a:t>
            </a:fld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Прямоугольник 27"/>
              <p:cNvSpPr/>
              <p:nvPr/>
            </p:nvSpPr>
            <p:spPr>
              <a:xfrm>
                <a:off x="4610100" y="4574964"/>
                <a:ext cx="4362450" cy="2086597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200" i="1">
                          <a:latin typeface="Cambria Math" panose="02040503050406030204" pitchFamily="18" charset="0"/>
                        </a:rPr>
                        <m:t>СКОш</m:t>
                      </m:r>
                      <m:r>
                        <a:rPr lang="ru-RU" sz="220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ru-RU" sz="22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ru-RU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22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ru-RU" sz="22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  <m:r>
                            <a:rPr lang="ru-RU" sz="2200">
                              <a:latin typeface="Cambria Math" panose="02040503050406030204" pitchFamily="18" charset="0"/>
                            </a:rPr>
                            <m:t>⋅</m:t>
                          </m:r>
                          <m:nary>
                            <m:naryPr>
                              <m:chr m:val="∑"/>
                              <m:limLoc m:val="undOvr"/>
                              <m:grow m:val="on"/>
                              <m:ctrlPr>
                                <a:rPr lang="ru-RU" sz="22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ru-RU" sz="2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ru-RU" sz="220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ru-RU" sz="22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ru-RU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ru-RU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ru-RU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ru-RU" sz="2200">
                                              <a:latin typeface="Cambria Math" panose="02040503050406030204" pitchFamily="18" charset="0"/>
                                            </a:rPr>
                                            <m:t>r</m:t>
                                          </m:r>
                                        </m:e>
                                        <m:sub>
                                          <m:r>
                                            <a:rPr lang="ru-RU" sz="22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ru-RU" sz="220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ru-RU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ru-RU" sz="2200">
                                              <a:latin typeface="Cambria Math" panose="02040503050406030204" pitchFamily="18" charset="0"/>
                                            </a:rPr>
                                            <m:t>r</m:t>
                                          </m:r>
                                        </m:e>
                                        <m:sub>
                                          <m:r>
                                            <a:rPr lang="ru-RU" sz="2200">
                                              <a:latin typeface="Cambria Math" panose="02040503050406030204" pitchFamily="18" charset="0"/>
                                            </a:rPr>
                                            <m:t>ид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ru-RU" sz="22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rad>
                      <m:r>
                        <a:rPr lang="ru-RU" sz="220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ru-RU" sz="2200" i="1">
                          <a:latin typeface="Cambria Math" panose="02040503050406030204" pitchFamily="18" charset="0"/>
                        </a:rPr>
                        <m:t>  </m:t>
                      </m:r>
                    </m:oMath>
                  </m:oMathPara>
                </a14:m>
                <a:endParaRPr lang="ru-RU" sz="2200" i="1" dirty="0" smtClean="0">
                  <a:latin typeface="Cambria Math" panose="02040503050406030204" pitchFamily="18" charset="0"/>
                </a:endParaRPr>
              </a:p>
              <a:p>
                <a:endParaRPr lang="ru-RU" sz="220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200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ru-RU" sz="2200">
                          <a:latin typeface="Cambria Math" panose="02040503050406030204" pitchFamily="18" charset="0"/>
                        </a:rPr>
                        <m:t>=1000</m:t>
                      </m:r>
                    </m:oMath>
                  </m:oMathPara>
                </a14:m>
                <a:endParaRPr lang="ru-RU" sz="2200" dirty="0"/>
              </a:p>
            </p:txBody>
          </p:sp>
        </mc:Choice>
        <mc:Fallback xmlns="">
          <p:sp>
            <p:nvSpPr>
              <p:cNvPr id="28" name="Прямоугольник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0100" y="4574964"/>
                <a:ext cx="4362450" cy="208659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221041" y="4725135"/>
            <a:ext cx="43338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СКОш</a:t>
            </a: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среднеквадратическая ошибка </a:t>
            </a:r>
            <a:endParaRPr lang="en-US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RMSE – Root Mean Square Error)</a:t>
            </a:r>
            <a:endParaRPr lang="ru-RU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31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6987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3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Получение выборки измерений гироскопа</a:t>
            </a:r>
            <a:endParaRPr lang="ru-RU" sz="3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3323" y="1527968"/>
            <a:ext cx="5361303" cy="1546808"/>
          </a:xfrm>
        </p:spPr>
        <p:txBody>
          <a:bodyPr>
            <a:noAutofit/>
          </a:bodyPr>
          <a:lstStyle/>
          <a:p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 получения выборки был собран макет, включающий микроконтроллер и инерциальный блок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85CAA-E084-45FF-9A88-1A42310FF3B2}" type="slidenum">
              <a:rPr lang="ru-RU" smtClean="0"/>
              <a:t>8</a:t>
            </a:fld>
            <a:endParaRPr lang="ru-RU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569844" y="1528882"/>
            <a:ext cx="70127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2341529"/>
              </p:ext>
            </p:extLst>
          </p:nvPr>
        </p:nvGraphicFramePr>
        <p:xfrm>
          <a:off x="118055" y="1800632"/>
          <a:ext cx="4259182" cy="3799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Visio" r:id="rId4" imgW="7353189" imgH="5876994" progId="Visio.Drawing.15">
                  <p:embed/>
                </p:oleObj>
              </mc:Choice>
              <mc:Fallback>
                <p:oleObj name="Visio" r:id="rId4" imgW="7353189" imgH="5876994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147"/>
                      <a:stretch>
                        <a:fillRect/>
                      </a:stretch>
                    </p:blipFill>
                    <p:spPr bwMode="auto">
                      <a:xfrm>
                        <a:off x="118055" y="1800632"/>
                        <a:ext cx="4259182" cy="37991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12849" y="5872402"/>
            <a:ext cx="36695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Схема сборки макета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3621793" y="3068456"/>
                <a:ext cx="5514651" cy="5181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400" b="1">
                              <a:latin typeface="Cambria Math" panose="02040503050406030204" pitchFamily="18" charset="0"/>
                            </a:rPr>
                            <m:t>𝛚</m:t>
                          </m:r>
                        </m:e>
                        <m:sub>
                          <m:r>
                            <a:rPr lang="ru-RU" sz="2400" i="1">
                              <a:latin typeface="Cambria Math" panose="02040503050406030204" pitchFamily="18" charset="0"/>
                            </a:rPr>
                            <m:t>𝑟𝑝𝑦</m:t>
                          </m:r>
                          <m:r>
                            <a:rPr lang="ru-RU" sz="24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ru-RU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ru-RU" sz="240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ru-RU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2400" b="1">
                              <a:latin typeface="Cambria Math" panose="02040503050406030204" pitchFamily="18" charset="0"/>
                            </a:rPr>
                            <m:t>𝐈</m:t>
                          </m:r>
                          <m:r>
                            <a:rPr lang="ru-RU" sz="240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ru-RU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400" b="1">
                                  <a:latin typeface="Cambria Math" panose="02040503050406030204" pitchFamily="18" charset="0"/>
                                </a:rPr>
                                <m:t>𝐦</m:t>
                              </m:r>
                            </m:e>
                            <m:sub>
                              <m:r>
                                <a:rPr lang="ru-RU" sz="24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ru-RU" sz="240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ru-RU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ru-RU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400" b="1">
                              <a:latin typeface="Cambria Math" panose="02040503050406030204" pitchFamily="18" charset="0"/>
                            </a:rPr>
                            <m:t>𝛀</m:t>
                          </m:r>
                        </m:e>
                        <m:sub>
                          <m:r>
                            <a:rPr lang="ru-RU" sz="2400" i="1">
                              <a:latin typeface="Cambria Math" panose="02040503050406030204" pitchFamily="18" charset="0"/>
                            </a:rPr>
                            <m:t>𝑟𝑝𝑦</m:t>
                          </m:r>
                          <m:r>
                            <a:rPr lang="ru-RU" sz="24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ru-RU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ru-RU" sz="240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ru-RU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4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𝐛</m:t>
                          </m:r>
                        </m:e>
                        <m:sub>
                          <m:r>
                            <a:rPr lang="ru-RU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ru-RU" sz="24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ru-RU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ru-RU" sz="24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ru-RU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4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𝐧</m:t>
                          </m:r>
                        </m:e>
                        <m:sub>
                          <m:r>
                            <a:rPr lang="ru-RU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ru-RU" sz="24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ru-RU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1793" y="3068456"/>
                <a:ext cx="5514651" cy="51815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4584089" y="3863527"/>
            <a:ext cx="48021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Т.к. датчик неподвижен </a:t>
            </a:r>
            <a:endParaRPr lang="ru-RU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            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то  полученные данные можно интерпретировать как </a:t>
            </a:r>
            <a:r>
              <a:rPr lang="ru-RU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ошибки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3"/>
              <p:cNvSpPr/>
              <p:nvPr/>
            </p:nvSpPr>
            <p:spPr>
              <a:xfrm>
                <a:off x="4705071" y="4265389"/>
                <a:ext cx="1674048" cy="4908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23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300" b="1">
                            <a:latin typeface="Cambria Math" panose="02040503050406030204" pitchFamily="18" charset="0"/>
                          </a:rPr>
                          <m:t>𝛀</m:t>
                        </m:r>
                      </m:e>
                      <m:sub>
                        <m:r>
                          <a:rPr lang="ru-RU" sz="2300" i="1">
                            <a:latin typeface="Cambria Math" panose="02040503050406030204" pitchFamily="18" charset="0"/>
                          </a:rPr>
                          <m:t>𝑟𝑝𝑦</m:t>
                        </m:r>
                        <m:r>
                          <a:rPr lang="ru-RU" sz="23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ru-RU" sz="23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ru-RU" sz="2300"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sz="2300" b="1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ru-RU" sz="2300" dirty="0"/>
                  <a:t> </a:t>
                </a:r>
              </a:p>
            </p:txBody>
          </p:sp>
        </mc:Choice>
        <mc:Fallback xmlns="">
          <p:sp>
            <p:nvSpPr>
              <p:cNvPr id="14" name="Прямоугольник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5071" y="4265389"/>
                <a:ext cx="1674048" cy="490840"/>
              </a:xfrm>
              <a:prstGeom prst="rect">
                <a:avLst/>
              </a:prstGeom>
              <a:blipFill rotWithShape="0">
                <a:blip r:embed="rId7"/>
                <a:stretch>
                  <a:fillRect l="-730" b="-375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649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" r="4865"/>
          <a:stretch/>
        </p:blipFill>
        <p:spPr>
          <a:xfrm>
            <a:off x="0" y="977508"/>
            <a:ext cx="9144000" cy="4572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85801" y="-9230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Анализ измерений гироскопа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85CAA-E084-45FF-9A88-1A42310FF3B2}" type="slidenum">
              <a:rPr lang="ru-RU" smtClean="0"/>
              <a:t>9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39748" y="5722097"/>
            <a:ext cx="8331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Отклонение </a:t>
            </a:r>
            <a:r>
              <a:rPr lang="ru-RU" sz="2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Аллана</a:t>
            </a:r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для гироскопа </a:t>
            </a: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L3G4200D</a:t>
            </a:r>
            <a:endParaRPr lang="ru-RU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7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1555</TotalTime>
  <Words>330</Words>
  <Application>Microsoft Office PowerPoint</Application>
  <PresentationFormat>Экран (4:3)</PresentationFormat>
  <Paragraphs>85</Paragraphs>
  <Slides>15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Cambria Math</vt:lpstr>
      <vt:lpstr>Verdana</vt:lpstr>
      <vt:lpstr>Тема Office</vt:lpstr>
      <vt:lpstr>Visio</vt:lpstr>
      <vt:lpstr>Поддержка угломерной НАП данными от инерциальных датчиков</vt:lpstr>
      <vt:lpstr>Угломерная НАП</vt:lpstr>
      <vt:lpstr>Цель работы</vt:lpstr>
      <vt:lpstr>Задачи</vt:lpstr>
      <vt:lpstr>Задачи</vt:lpstr>
      <vt:lpstr>Сравнение датчиков по критерию точности</vt:lpstr>
      <vt:lpstr>Сравнение датчиков</vt:lpstr>
      <vt:lpstr>Получение выборки измерений гироскопа</vt:lpstr>
      <vt:lpstr>Анализ измерений гироскопа</vt:lpstr>
      <vt:lpstr>Модель ССРФ</vt:lpstr>
      <vt:lpstr>Модель ССРФ</vt:lpstr>
      <vt:lpstr>Эффект от поддержки УНАП данными ИИБ</vt:lpstr>
      <vt:lpstr>Эффект от поддержки УНАП данными ИИБ</vt:lpstr>
      <vt:lpstr>Повышение помехоустойчивости</vt:lpstr>
      <vt:lpstr>Основные результаты</vt:lpstr>
    </vt:vector>
  </TitlesOfParts>
  <Company>Krokoz™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Магистерская диссертация на тему: «Поддержка угломерной НАП данными от инерциальных датчиков»</dc:title>
  <dc:creator>1</dc:creator>
  <cp:lastModifiedBy>1</cp:lastModifiedBy>
  <cp:revision>66</cp:revision>
  <dcterms:created xsi:type="dcterms:W3CDTF">2016-06-15T11:23:23Z</dcterms:created>
  <dcterms:modified xsi:type="dcterms:W3CDTF">2016-06-20T06:29:22Z</dcterms:modified>
</cp:coreProperties>
</file>